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77" r:id="rId3"/>
    <p:sldId id="258" r:id="rId4"/>
    <p:sldId id="278" r:id="rId5"/>
    <p:sldId id="279" r:id="rId6"/>
    <p:sldId id="261" r:id="rId7"/>
    <p:sldId id="280" r:id="rId8"/>
    <p:sldId id="263" r:id="rId9"/>
    <p:sldId id="264" r:id="rId10"/>
    <p:sldId id="281" r:id="rId11"/>
    <p:sldId id="266" r:id="rId12"/>
    <p:sldId id="282"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Helvetica Neue" panose="02000503000000020004" pitchFamily="2"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
      <p:font typeface="Source Sans Pro Light" panose="020B0403030403020204" pitchFamily="34" charset="0"/>
      <p:regular r:id="rId32"/>
      <p:bold r:id="rId33"/>
      <p:italic r:id="rId34"/>
      <p:boldItalic r:id="rId35"/>
    </p:embeddedFont>
    <p:embeddedFont>
      <p:font typeface="Source Sans Pro SemiBold" panose="020B0603030403020204" pitchFamily="34" charset="0"/>
      <p:regular r:id="rId36"/>
      <p:bold r:id="rId37"/>
      <p:italic r:id="rId38"/>
      <p:boldItalic r:id="rId39"/>
    </p:embeddedFont>
    <p:embeddedFont>
      <p:font typeface="Tahoma" panose="020B0604030504040204" pitchFamily="3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D1F"/>
    <a:srgbClr val="CCECF2"/>
    <a:srgbClr val="11385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1"/>
    <p:restoredTop sz="95775"/>
  </p:normalViewPr>
  <p:slideViewPr>
    <p:cSldViewPr snapToGrid="0">
      <p:cViewPr varScale="1">
        <p:scale>
          <a:sx n="158" d="100"/>
          <a:sy n="158" d="100"/>
        </p:scale>
        <p:origin x="568"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igital.gov/resources/guidelines-for-digital-gov-event-presenter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b2e154a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b2e154a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accent1"/>
                </a:solidFill>
              </a:rPr>
              <a:t>Notes from </a:t>
            </a:r>
            <a:r>
              <a:rPr lang="en" b="1" dirty="0" err="1">
                <a:solidFill>
                  <a:schemeClr val="accent1"/>
                </a:solidFill>
              </a:rPr>
              <a:t>Digital.gov</a:t>
            </a:r>
            <a:r>
              <a:rPr lang="en" b="1" dirty="0">
                <a:solidFill>
                  <a:schemeClr val="accent1"/>
                </a:solidFill>
              </a:rPr>
              <a:t>:</a:t>
            </a:r>
            <a:endParaRPr b="1" dirty="0">
              <a:solidFill>
                <a:schemeClr val="accent1"/>
              </a:solidFill>
            </a:endParaRPr>
          </a:p>
          <a:p>
            <a:pPr marL="0" lvl="0" indent="0" algn="l" rtl="0">
              <a:lnSpc>
                <a:spcPct val="115000"/>
              </a:lnSpc>
              <a:spcBef>
                <a:spcPts val="0"/>
              </a:spcBef>
              <a:spcAft>
                <a:spcPts val="0"/>
              </a:spcAft>
              <a:buNone/>
            </a:pPr>
            <a:endParaRPr b="1" dirty="0">
              <a:solidFill>
                <a:schemeClr val="accent1"/>
              </a:solidFill>
            </a:endParaRPr>
          </a:p>
          <a:p>
            <a:pPr marL="0" lvl="0" indent="0" algn="l" rtl="0">
              <a:lnSpc>
                <a:spcPct val="115000"/>
              </a:lnSpc>
              <a:spcBef>
                <a:spcPts val="0"/>
              </a:spcBef>
              <a:spcAft>
                <a:spcPts val="0"/>
              </a:spcAft>
              <a:buNone/>
            </a:pPr>
            <a:r>
              <a:rPr lang="en" dirty="0">
                <a:solidFill>
                  <a:srgbClr val="222222"/>
                </a:solidFill>
              </a:rPr>
              <a:t>“Please address the bullet points below. Many of them can be resolved by running the accessibility checker in </a:t>
            </a:r>
            <a:r>
              <a:rPr lang="en" dirty="0" err="1">
                <a:solidFill>
                  <a:srgbClr val="222222"/>
                </a:solidFill>
              </a:rPr>
              <a:t>powerpoint</a:t>
            </a:r>
            <a:r>
              <a:rPr lang="en" dirty="0">
                <a:solidFill>
                  <a:srgbClr val="222222"/>
                </a:solidFill>
              </a:rPr>
              <a:t>. When you're done, there should be no Errors or Warnings. Please make your updates to the deck attached in this email and send it back to us”. </a:t>
            </a:r>
            <a:endParaRPr dirty="0">
              <a:solidFill>
                <a:srgbClr val="222222"/>
              </a:solidFill>
            </a:endParaRPr>
          </a:p>
          <a:p>
            <a:pPr marL="596900" lvl="0" indent="-298450" algn="l" rtl="0">
              <a:lnSpc>
                <a:spcPct val="115000"/>
              </a:lnSpc>
              <a:spcBef>
                <a:spcPts val="1200"/>
              </a:spcBef>
              <a:spcAft>
                <a:spcPts val="0"/>
              </a:spcAft>
              <a:buClr>
                <a:srgbClr val="222222"/>
              </a:buClr>
              <a:buSzPts val="1100"/>
              <a:buChar char="●"/>
            </a:pPr>
            <a:r>
              <a:rPr lang="en" dirty="0">
                <a:solidFill>
                  <a:srgbClr val="222222"/>
                </a:solidFill>
              </a:rPr>
              <a:t>Fix Object Descriptions / add Alternative Text on slides 7,10,12,13,16,17</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Regarding the quote on slide 5, this may need to be removed but the </a:t>
            </a:r>
            <a:r>
              <a:rPr lang="en" dirty="0" err="1">
                <a:solidFill>
                  <a:srgbClr val="222222"/>
                </a:solidFill>
              </a:rPr>
              <a:t>Digital.gov</a:t>
            </a:r>
            <a:r>
              <a:rPr lang="en" dirty="0">
                <a:solidFill>
                  <a:srgbClr val="222222"/>
                </a:solidFill>
              </a:rPr>
              <a:t> team is confirming </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Add slide title for slide 17 </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Fix Reading Order on slides 4,7,9,10,12,13,14,17</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Regarding the video clip on slide 13: Video clips cannot be used, and private companies cannot be mentioned. This part of the presentation needs to be reworked. Please see </a:t>
            </a:r>
            <a:r>
              <a:rPr lang="en" u="sng" dirty="0">
                <a:solidFill>
                  <a:srgbClr val="1155CC"/>
                </a:solidFill>
                <a:hlinkClick r:id="rId3">
                  <a:extLst>
                    <a:ext uri="{A12FA001-AC4F-418D-AE19-62706E023703}">
                      <ahyp:hlinkClr xmlns:ahyp="http://schemas.microsoft.com/office/drawing/2018/hyperlinkcolor" val="tx"/>
                    </a:ext>
                  </a:extLst>
                </a:hlinkClick>
              </a:rPr>
              <a:t>Guidelines for Digital.gov event presenters</a:t>
            </a:r>
            <a:r>
              <a:rPr lang="en" dirty="0">
                <a:solidFill>
                  <a:srgbClr val="222222"/>
                </a:solidFill>
              </a:rPr>
              <a:t> for more information</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Regarding the image on slide 16: If it's not an agency-owned or Microsoft PPT stock image, be sure you have permission from your agency's Office of General Counsel to use the image. Make sure the source for each image is found in the slide notes. </a:t>
            </a:r>
            <a:endParaRPr dirty="0">
              <a:solidFill>
                <a:srgbClr val="222222"/>
              </a:solidFill>
            </a:endParaRPr>
          </a:p>
          <a:p>
            <a:pPr marL="596900" lvl="0" indent="-298450" algn="l" rtl="0">
              <a:lnSpc>
                <a:spcPct val="115000"/>
              </a:lnSpc>
              <a:spcBef>
                <a:spcPts val="0"/>
              </a:spcBef>
              <a:spcAft>
                <a:spcPts val="0"/>
              </a:spcAft>
              <a:buClr>
                <a:srgbClr val="222222"/>
              </a:buClr>
              <a:buSzPts val="1100"/>
              <a:buChar char="●"/>
            </a:pPr>
            <a:r>
              <a:rPr lang="en" dirty="0">
                <a:solidFill>
                  <a:srgbClr val="222222"/>
                </a:solidFill>
              </a:rPr>
              <a:t>The contact information on slide 19 needs to be updated </a:t>
            </a:r>
            <a:endParaRPr dirty="0">
              <a:solidFill>
                <a:srgbClr val="222222"/>
              </a:solidFill>
            </a:endParaRPr>
          </a:p>
          <a:p>
            <a:pPr marL="0" lvl="0" indent="0" algn="l" rtl="0">
              <a:lnSpc>
                <a:spcPct val="115000"/>
              </a:lnSpc>
              <a:spcBef>
                <a:spcPts val="1200"/>
              </a:spcBef>
              <a:spcAft>
                <a:spcPts val="0"/>
              </a:spcAft>
              <a:buNone/>
            </a:pPr>
            <a:r>
              <a:rPr lang="en" dirty="0">
                <a:solidFill>
                  <a:srgbClr val="222222"/>
                </a:solidFill>
              </a:rPr>
              <a:t>“Regarding the more complex diagrams in the slides, please be prepared to describe all images on the screen with proper audio descriptors. More information also in </a:t>
            </a:r>
            <a:r>
              <a:rPr lang="en" u="sng" dirty="0">
                <a:solidFill>
                  <a:srgbClr val="1155CC"/>
                </a:solidFill>
                <a:hlinkClick r:id="rId3">
                  <a:extLst>
                    <a:ext uri="{A12FA001-AC4F-418D-AE19-62706E023703}">
                      <ahyp:hlinkClr xmlns:ahyp="http://schemas.microsoft.com/office/drawing/2018/hyperlinkcolor" val="tx"/>
                    </a:ext>
                  </a:extLst>
                </a:hlinkClick>
              </a:rPr>
              <a:t>Guidelines for Digital.gov event presenters</a:t>
            </a:r>
            <a:r>
              <a:rPr lang="en" dirty="0">
                <a:solidFill>
                  <a:srgbClr val="222222"/>
                </a:solidFill>
              </a:rPr>
              <a:t>.”</a:t>
            </a:r>
            <a:endParaRPr dirty="0">
              <a:solidFill>
                <a:srgbClr val="222222"/>
              </a:solidFill>
            </a:endParaRPr>
          </a:p>
          <a:p>
            <a:pPr marL="457200" lvl="0" indent="0" algn="l" rtl="0">
              <a:lnSpc>
                <a:spcPct val="115000"/>
              </a:lnSpc>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cb1c9327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cb1c932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Coding, design, accessibility, content, ux, analytics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78034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cb1c932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cb1c932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 </a:t>
            </a:r>
          </a:p>
          <a:p>
            <a:pPr marL="0" lvl="0" indent="0" algn="l" rtl="0">
              <a:lnSpc>
                <a:spcPct val="115000"/>
              </a:lnSpc>
              <a:spcBef>
                <a:spcPts val="0"/>
              </a:spcBef>
              <a:spcAft>
                <a:spcPts val="0"/>
              </a:spcAft>
              <a:buClr>
                <a:schemeClr val="dk1"/>
              </a:buClr>
              <a:buSzPts val="1100"/>
              <a:buFont typeface="Arial"/>
              <a:buNone/>
            </a:pPr>
            <a:endParaRPr lang="en" b="1" dirty="0">
              <a:solidFill>
                <a:schemeClr val="dk1"/>
              </a:solidFill>
            </a:endParaRPr>
          </a:p>
          <a:p>
            <a:pPr marL="171450" lvl="0" indent="-171450" algn="l" rtl="0">
              <a:lnSpc>
                <a:spcPct val="115000"/>
              </a:lnSpc>
              <a:spcBef>
                <a:spcPts val="0"/>
              </a:spcBef>
              <a:spcAft>
                <a:spcPts val="0"/>
              </a:spcAft>
              <a:buClr>
                <a:schemeClr val="dk1"/>
              </a:buClr>
              <a:buSzPts val="1100"/>
            </a:pPr>
            <a:r>
              <a:rPr lang="en-US" dirty="0"/>
              <a:t>Give a context of what problem you were trying to solve, or a super brief objective of your usability testing study</a:t>
            </a:r>
            <a:endParaRPr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4cb1c9327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4cb1c9327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 </a:t>
            </a:r>
            <a:r>
              <a:rPr lang="en" dirty="0">
                <a:solidFill>
                  <a:schemeClr val="dk1"/>
                </a:solidFill>
              </a:rPr>
              <a:t>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I would like to describe how we do usability testing at USAGov…</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(A brief objective of this usability testing study and a quick intro why “Scams” and how that fits into our work)</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5199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cb1c9327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cb1c9327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a:t>
            </a:r>
            <a:endParaRPr b="1" dirty="0">
              <a:solidFill>
                <a:schemeClr val="dk1"/>
              </a:solidFill>
            </a:endParaRPr>
          </a:p>
          <a:p>
            <a:pPr marL="457200" lvl="0" indent="-317500" algn="l" rtl="0">
              <a:lnSpc>
                <a:spcPct val="125454"/>
              </a:lnSpc>
              <a:spcBef>
                <a:spcPts val="0"/>
              </a:spcBef>
              <a:spcAft>
                <a:spcPts val="0"/>
              </a:spcAft>
              <a:buClr>
                <a:schemeClr val="dk1"/>
              </a:buClr>
              <a:buSzPts val="1400"/>
              <a:buChar char="●"/>
            </a:pPr>
            <a:r>
              <a:rPr lang="en" dirty="0">
                <a:solidFill>
                  <a:schemeClr val="dk1"/>
                </a:solidFill>
              </a:rPr>
              <a:t>The user had the opportunity to navigate both web pages, mothership and new USAGov.</a:t>
            </a:r>
            <a:endParaRPr dirty="0">
              <a:solidFill>
                <a:schemeClr val="dk1"/>
              </a:solidFill>
            </a:endParaRPr>
          </a:p>
          <a:p>
            <a:pPr marL="457200" lvl="0" indent="-317500" algn="l" rtl="0">
              <a:lnSpc>
                <a:spcPct val="125454"/>
              </a:lnSpc>
              <a:spcBef>
                <a:spcPts val="0"/>
              </a:spcBef>
              <a:spcAft>
                <a:spcPts val="0"/>
              </a:spcAft>
              <a:buClr>
                <a:schemeClr val="dk1"/>
              </a:buClr>
              <a:buSzPts val="1400"/>
              <a:buChar char="●"/>
            </a:pPr>
            <a:r>
              <a:rPr lang="en" dirty="0">
                <a:solidFill>
                  <a:schemeClr val="dk1"/>
                </a:solidFill>
              </a:rPr>
              <a:t>The Scams Wizard on current USAGov website draws participants attention, due to the simplified experience.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cb1c9327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4cb1c9327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Dita’s slide: </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Remarks from usability study (read 1st point)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4cb1c9327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4cb1c9327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Dita’s slide: </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Remarks from usability study (read 2nd point)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4cb1c9327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cb1c9327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 </a:t>
            </a:r>
            <a:endParaRPr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Remarks from usability study (read 3rd point)</a:t>
            </a:r>
            <a:endParaRPr dirty="0">
              <a:solidFill>
                <a:schemeClr val="dk1"/>
              </a:solidFill>
            </a:endParaRPr>
          </a:p>
          <a:p>
            <a:pPr marL="457200" lvl="0" indent="-317500" algn="l" rtl="0">
              <a:lnSpc>
                <a:spcPct val="125454"/>
              </a:lnSpc>
              <a:spcBef>
                <a:spcPts val="0"/>
              </a:spcBef>
              <a:spcAft>
                <a:spcPts val="0"/>
              </a:spcAft>
              <a:buClr>
                <a:schemeClr val="dk1"/>
              </a:buClr>
              <a:buSzPts val="1400"/>
              <a:buChar char="●"/>
            </a:pPr>
            <a:r>
              <a:rPr lang="en" dirty="0">
                <a:solidFill>
                  <a:schemeClr val="dk1"/>
                </a:solidFill>
              </a:rPr>
              <a:t>The wizard is now live at our current </a:t>
            </a:r>
            <a:r>
              <a:rPr lang="en" b="1" dirty="0">
                <a:solidFill>
                  <a:schemeClr val="dk1"/>
                </a:solidFill>
              </a:rPr>
              <a:t>USAGov</a:t>
            </a:r>
            <a:r>
              <a:rPr lang="en" dirty="0">
                <a:solidFill>
                  <a:schemeClr val="dk1"/>
                </a:solidFill>
              </a:rPr>
              <a:t> website. Share on chat</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4cb1c9327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4cb1c9327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Reference from Digital.gov notes: this was originally page 15</a:t>
            </a:r>
            <a:endParaRPr>
              <a:solidFill>
                <a:schemeClr val="accent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4cb1c9327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4cb1c9327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Reference from </a:t>
            </a:r>
            <a:r>
              <a:rPr lang="en" dirty="0" err="1">
                <a:solidFill>
                  <a:schemeClr val="accent1"/>
                </a:solidFill>
              </a:rPr>
              <a:t>Digital.gov</a:t>
            </a:r>
            <a:r>
              <a:rPr lang="en" dirty="0">
                <a:solidFill>
                  <a:schemeClr val="accent1"/>
                </a:solidFill>
              </a:rPr>
              <a:t> notes: this was originally page 16</a:t>
            </a:r>
            <a:endParaRPr dirty="0">
              <a:solidFill>
                <a:schemeClr val="accent1"/>
              </a:solidFill>
            </a:endParaRPr>
          </a:p>
          <a:p>
            <a:pPr marL="0" lvl="0" indent="0" algn="l" rtl="0">
              <a:spcBef>
                <a:spcPts val="0"/>
              </a:spcBef>
              <a:spcAft>
                <a:spcPts val="0"/>
              </a:spcAft>
              <a:buNone/>
            </a:pPr>
            <a:endParaRPr dirty="0">
              <a:solidFill>
                <a:schemeClr val="accent1"/>
              </a:solidFill>
            </a:endParaRPr>
          </a:p>
          <a:p>
            <a:pPr marL="0" lvl="0" indent="0" algn="l" rtl="0">
              <a:spcBef>
                <a:spcPts val="0"/>
              </a:spcBef>
              <a:spcAft>
                <a:spcPts val="0"/>
              </a:spcAft>
              <a:buNone/>
            </a:pPr>
            <a:r>
              <a:rPr lang="en" b="1" dirty="0">
                <a:solidFill>
                  <a:srgbClr val="222222"/>
                </a:solidFill>
              </a:rPr>
              <a:t>The rights to use this image are owned by GSA through a subscription to Getty Images.</a:t>
            </a:r>
            <a:endParaRPr b="1" dirty="0">
              <a:solidFill>
                <a:schemeClr val="accent1"/>
              </a:solidFill>
            </a:endParaRPr>
          </a:p>
          <a:p>
            <a:pPr marL="0" lvl="0" indent="0" algn="l" rtl="0">
              <a:spcBef>
                <a:spcPts val="0"/>
              </a:spcBef>
              <a:spcAft>
                <a:spcPts val="0"/>
              </a:spcAft>
              <a:buNone/>
            </a:pPr>
            <a:endParaRPr dirty="0">
              <a:solidFill>
                <a:schemeClr val="accent1"/>
              </a:solidFill>
            </a:endParaRPr>
          </a:p>
          <a:p>
            <a:pPr marL="0" lvl="0" indent="0" algn="l" rtl="0">
              <a:lnSpc>
                <a:spcPct val="115000"/>
              </a:lnSpc>
              <a:spcBef>
                <a:spcPts val="0"/>
              </a:spcBef>
              <a:spcAft>
                <a:spcPts val="0"/>
              </a:spcAft>
              <a:buNone/>
            </a:pPr>
            <a:r>
              <a:rPr lang="en" b="1" dirty="0">
                <a:solidFill>
                  <a:schemeClr val="dk1"/>
                </a:solidFill>
              </a:rPr>
              <a:t>Joanne’s slide</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accent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4cb1c9327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4cb1c9327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Reference from Digital.gov notes: this was originally page 17</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lnSpc>
                <a:spcPct val="115000"/>
              </a:lnSpc>
              <a:spcBef>
                <a:spcPts val="0"/>
              </a:spcBef>
              <a:spcAft>
                <a:spcPts val="0"/>
              </a:spcAft>
              <a:buNone/>
            </a:pPr>
            <a:r>
              <a:rPr lang="en" b="1">
                <a:solidFill>
                  <a:schemeClr val="dk1"/>
                </a:solidFill>
              </a:rPr>
              <a:t>Joanne’s slide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accent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b2e154af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b2e154af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Introductions and descriptions: Joanne and Mercedita</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3225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4cb1c9327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4cb1c9327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Reference from </a:t>
            </a:r>
            <a:r>
              <a:rPr lang="en" dirty="0" err="1">
                <a:solidFill>
                  <a:schemeClr val="accent1"/>
                </a:solidFill>
              </a:rPr>
              <a:t>Digital.gov</a:t>
            </a:r>
            <a:r>
              <a:rPr lang="en" dirty="0">
                <a:solidFill>
                  <a:schemeClr val="accent1"/>
                </a:solidFill>
              </a:rPr>
              <a:t> notes: this was originally page 18</a:t>
            </a:r>
            <a:endParaRPr dirty="0">
              <a:solidFill>
                <a:schemeClr val="accent1"/>
              </a:solidFill>
            </a:endParaRPr>
          </a:p>
          <a:p>
            <a:pPr marL="0" lvl="0" indent="0" algn="l" rtl="0">
              <a:lnSpc>
                <a:spcPct val="115000"/>
              </a:lnSpc>
              <a:spcBef>
                <a:spcPts val="0"/>
              </a:spcBef>
              <a:spcAft>
                <a:spcPts val="0"/>
              </a:spcAft>
              <a:buNone/>
            </a:pPr>
            <a:endParaRPr b="1" dirty="0">
              <a:solidFill>
                <a:schemeClr val="dk1"/>
              </a:solidFill>
            </a:endParaRPr>
          </a:p>
          <a:p>
            <a:pPr marL="0" lvl="0" indent="0" algn="l" rtl="0">
              <a:lnSpc>
                <a:spcPct val="115000"/>
              </a:lnSpc>
              <a:spcBef>
                <a:spcPts val="0"/>
              </a:spcBef>
              <a:spcAft>
                <a:spcPts val="0"/>
              </a:spcAft>
              <a:buNone/>
            </a:pPr>
            <a:r>
              <a:rPr lang="en" b="1" dirty="0">
                <a:solidFill>
                  <a:schemeClr val="dk1"/>
                </a:solidFill>
              </a:rPr>
              <a:t>Joanne’s slide:</a:t>
            </a:r>
            <a:endParaRPr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This is an example of some of the things we are doing at USAGov.</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We are looking to create more tools like this to this to simplify our complex content.</a:t>
            </a:r>
            <a:endParaRPr dirty="0">
              <a:solidFill>
                <a:schemeClr val="dk1"/>
              </a:solidFill>
            </a:endParaRPr>
          </a:p>
          <a:p>
            <a:pPr marL="0" lvl="0" indent="0" algn="l" rtl="0">
              <a:lnSpc>
                <a:spcPct val="115000"/>
              </a:lnSpc>
              <a:spcBef>
                <a:spcPts val="0"/>
              </a:spcBef>
              <a:spcAft>
                <a:spcPts val="0"/>
              </a:spcAft>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accent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cb1c9327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cb1c9327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b2e154af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b2e154af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Dita’s slide:</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What exactly is the problem? Let’s go ahead and define 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b2e154afc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4b2e154afc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a:t>
            </a:r>
            <a:endParaRPr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Everyone wants a simple product, but few people talk about the process that it takes to make a product simple. The irony of simplicity is that you must go through a complex process, to get that simple product at the end. You must understand all the complexity around it from users, the feature requirements, to the context of use. All these things can add complexity.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(Read the first 2 points and explain the following: </a:t>
            </a:r>
            <a:endParaRPr dirty="0">
              <a:solidFill>
                <a:schemeClr val="dk1"/>
              </a:solidFill>
            </a:endParaRPr>
          </a:p>
          <a:p>
            <a:pPr marL="457200" lvl="0" indent="0" algn="l" rtl="0">
              <a:lnSpc>
                <a:spcPct val="115000"/>
              </a:lnSpc>
              <a:spcBef>
                <a:spcPts val="0"/>
              </a:spcBef>
              <a:spcAft>
                <a:spcPts val="0"/>
              </a:spcAft>
              <a:buNone/>
            </a:pPr>
            <a:r>
              <a:rPr lang="en" dirty="0">
                <a:solidFill>
                  <a:schemeClr val="dk1"/>
                </a:solidFill>
              </a:rPr>
              <a:t>If the user is in an emotional state, their minds doesn’t process the same as their are in a calm state)</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2606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b2e154afc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4b2e154afc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Dita’s slide:</a:t>
            </a:r>
            <a:endParaRPr b="1"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There are three things that makes a product simple:</a:t>
            </a:r>
            <a:endParaRPr dirty="0">
              <a:solidFill>
                <a:schemeClr val="dk1"/>
              </a:solidFill>
            </a:endParaRPr>
          </a:p>
          <a:p>
            <a:pPr marL="457200" lvl="0" indent="-317500" algn="l" rtl="0">
              <a:lnSpc>
                <a:spcPct val="125454"/>
              </a:lnSpc>
              <a:spcBef>
                <a:spcPts val="0"/>
              </a:spcBef>
              <a:spcAft>
                <a:spcPts val="0"/>
              </a:spcAft>
              <a:buClr>
                <a:schemeClr val="dk1"/>
              </a:buClr>
              <a:buSzPts val="1400"/>
              <a:buAutoNum type="arabicPeriod"/>
            </a:pPr>
            <a:r>
              <a:rPr lang="en" dirty="0">
                <a:solidFill>
                  <a:schemeClr val="dk1"/>
                </a:solidFill>
              </a:rPr>
              <a:t>An underlying and understandable structure, which is the logic that you understand when to use a product or service.</a:t>
            </a:r>
            <a:endParaRPr dirty="0">
              <a:solidFill>
                <a:schemeClr val="dk1"/>
              </a:solidFill>
            </a:endParaRPr>
          </a:p>
          <a:p>
            <a:pPr marL="457200" lvl="0" indent="-317500" algn="l" rtl="0">
              <a:lnSpc>
                <a:spcPct val="125454"/>
              </a:lnSpc>
              <a:spcBef>
                <a:spcPts val="0"/>
              </a:spcBef>
              <a:spcAft>
                <a:spcPts val="0"/>
              </a:spcAft>
              <a:buClr>
                <a:schemeClr val="dk1"/>
              </a:buClr>
              <a:buSzPts val="1400"/>
              <a:buAutoNum type="arabicPeriod"/>
            </a:pPr>
            <a:r>
              <a:rPr lang="en-US" dirty="0"/>
              <a:t>Should be optimized for most people, most of the time, so we look at all the possible situations and find a solution that will satisfy most of our users. </a:t>
            </a:r>
            <a:r>
              <a:rPr lang="en" dirty="0">
                <a:solidFill>
                  <a:schemeClr val="dk1"/>
                </a:solidFill>
              </a:rPr>
              <a:t>The system takes on the burden of the complexity, so it doesn’t reflect that complexity back at you and solves a problem for you.</a:t>
            </a:r>
            <a:endParaRPr dirty="0">
              <a:solidFill>
                <a:schemeClr val="dk1"/>
              </a:solidFill>
            </a:endParaRPr>
          </a:p>
          <a:p>
            <a:pPr marL="0" lvl="0" indent="0" algn="l" rtl="0">
              <a:lnSpc>
                <a:spcPct val="125454"/>
              </a:lnSpc>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715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b2e154af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b2e154af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b2e154afc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b2e154afc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8547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cb1c932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cb1c932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cb1c932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4cb1c932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Joanne’s slide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hyperlink" Target="https://picons.me/" TargetMode="External"/><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1" name="Google Shape;11;p2"/>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12" name="Google Shape;12;p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3" name="Google Shape;13;p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2" name="Google Shape;309;p35" descr="Dark blue colored rectangle &#10;">
            <a:extLst>
              <a:ext uri="{FF2B5EF4-FFF2-40B4-BE49-F238E27FC236}">
                <a16:creationId xmlns:a16="http://schemas.microsoft.com/office/drawing/2014/main" id="{F4D7FDC6-9485-5600-BE32-270688229266}"/>
              </a:ext>
            </a:extLst>
          </p:cNvPr>
          <p:cNvSpPr/>
          <p:nvPr userDrawn="1"/>
        </p:nvSpPr>
        <p:spPr>
          <a:xfrm>
            <a:off x="670326" y="444050"/>
            <a:ext cx="3548590"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05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2" name="Google Shape;258;p30" descr="Dark blue colored rectangle ">
            <a:extLst>
              <a:ext uri="{FF2B5EF4-FFF2-40B4-BE49-F238E27FC236}">
                <a16:creationId xmlns:a16="http://schemas.microsoft.com/office/drawing/2014/main" id="{2FBE7EF1-C25E-22C4-4BE2-908E10987D94}"/>
              </a:ext>
            </a:extLst>
          </p:cNvPr>
          <p:cNvSpPr/>
          <p:nvPr userDrawn="1"/>
        </p:nvSpPr>
        <p:spPr>
          <a:xfrm>
            <a:off x="670325" y="444050"/>
            <a:ext cx="5494800"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53;p30" descr="Light blue colored circle&#10;&#10;">
            <a:extLst>
              <a:ext uri="{FF2B5EF4-FFF2-40B4-BE49-F238E27FC236}">
                <a16:creationId xmlns:a16="http://schemas.microsoft.com/office/drawing/2014/main" id="{A5149CE5-8791-4A67-5929-5B679E78EB7D}"/>
              </a:ext>
            </a:extLst>
          </p:cNvPr>
          <p:cNvSpPr/>
          <p:nvPr userDrawn="1"/>
        </p:nvSpPr>
        <p:spPr>
          <a:xfrm>
            <a:off x="809275" y="3345525"/>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6;p30" descr="Light blue colored circle&#10;">
            <a:extLst>
              <a:ext uri="{FF2B5EF4-FFF2-40B4-BE49-F238E27FC236}">
                <a16:creationId xmlns:a16="http://schemas.microsoft.com/office/drawing/2014/main" id="{FE7D9F08-2A86-1F9A-A16A-8F9775666FCA}"/>
              </a:ext>
            </a:extLst>
          </p:cNvPr>
          <p:cNvSpPr/>
          <p:nvPr userDrawn="1"/>
        </p:nvSpPr>
        <p:spPr>
          <a:xfrm>
            <a:off x="809275" y="1823050"/>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30" descr="Light blue colored circle&#10;">
            <a:extLst>
              <a:ext uri="{FF2B5EF4-FFF2-40B4-BE49-F238E27FC236}">
                <a16:creationId xmlns:a16="http://schemas.microsoft.com/office/drawing/2014/main" id="{3B6B55C1-7C34-2184-4468-550E9FFAFA99}"/>
              </a:ext>
            </a:extLst>
          </p:cNvPr>
          <p:cNvSpPr/>
          <p:nvPr userDrawn="1"/>
        </p:nvSpPr>
        <p:spPr>
          <a:xfrm>
            <a:off x="4616900" y="3345525"/>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5;p30" descr="Light blue colored circle&#10;">
            <a:extLst>
              <a:ext uri="{FF2B5EF4-FFF2-40B4-BE49-F238E27FC236}">
                <a16:creationId xmlns:a16="http://schemas.microsoft.com/office/drawing/2014/main" id="{39213CAF-B3DB-9AA5-B111-3492BFCA2B78}"/>
              </a:ext>
            </a:extLst>
          </p:cNvPr>
          <p:cNvSpPr/>
          <p:nvPr userDrawn="1"/>
        </p:nvSpPr>
        <p:spPr>
          <a:xfrm>
            <a:off x="4616900" y="1823050"/>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37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3" name="Google Shape;253;p30" descr="Light blue colored circle&#10;&#10;">
            <a:extLst>
              <a:ext uri="{FF2B5EF4-FFF2-40B4-BE49-F238E27FC236}">
                <a16:creationId xmlns:a16="http://schemas.microsoft.com/office/drawing/2014/main" id="{A5149CE5-8791-4A67-5929-5B679E78EB7D}"/>
              </a:ext>
            </a:extLst>
          </p:cNvPr>
          <p:cNvSpPr/>
          <p:nvPr userDrawn="1"/>
        </p:nvSpPr>
        <p:spPr>
          <a:xfrm>
            <a:off x="809275" y="3345525"/>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6;p30" descr="Light blue colored circle&#10;">
            <a:extLst>
              <a:ext uri="{FF2B5EF4-FFF2-40B4-BE49-F238E27FC236}">
                <a16:creationId xmlns:a16="http://schemas.microsoft.com/office/drawing/2014/main" id="{FE7D9F08-2A86-1F9A-A16A-8F9775666FCA}"/>
              </a:ext>
            </a:extLst>
          </p:cNvPr>
          <p:cNvSpPr/>
          <p:nvPr userDrawn="1"/>
        </p:nvSpPr>
        <p:spPr>
          <a:xfrm>
            <a:off x="809275" y="1823050"/>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30" descr="Light blue colored circle&#10;">
            <a:extLst>
              <a:ext uri="{FF2B5EF4-FFF2-40B4-BE49-F238E27FC236}">
                <a16:creationId xmlns:a16="http://schemas.microsoft.com/office/drawing/2014/main" id="{3B6B55C1-7C34-2184-4468-550E9FFAFA99}"/>
              </a:ext>
            </a:extLst>
          </p:cNvPr>
          <p:cNvSpPr/>
          <p:nvPr userDrawn="1"/>
        </p:nvSpPr>
        <p:spPr>
          <a:xfrm>
            <a:off x="4616900" y="3345525"/>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5;p30" descr="Light blue colored circle&#10;">
            <a:extLst>
              <a:ext uri="{FF2B5EF4-FFF2-40B4-BE49-F238E27FC236}">
                <a16:creationId xmlns:a16="http://schemas.microsoft.com/office/drawing/2014/main" id="{39213CAF-B3DB-9AA5-B111-3492BFCA2B78}"/>
              </a:ext>
            </a:extLst>
          </p:cNvPr>
          <p:cNvSpPr/>
          <p:nvPr userDrawn="1"/>
        </p:nvSpPr>
        <p:spPr>
          <a:xfrm>
            <a:off x="4616900" y="1823050"/>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9;p35" descr="Dark blue colored rectangle &#10;">
            <a:extLst>
              <a:ext uri="{FF2B5EF4-FFF2-40B4-BE49-F238E27FC236}">
                <a16:creationId xmlns:a16="http://schemas.microsoft.com/office/drawing/2014/main" id="{E9CFF11D-5DBE-B215-79C1-2AAC2018BB4A}"/>
              </a:ext>
            </a:extLst>
          </p:cNvPr>
          <p:cNvSpPr/>
          <p:nvPr userDrawn="1"/>
        </p:nvSpPr>
        <p:spPr>
          <a:xfrm>
            <a:off x="670325" y="444050"/>
            <a:ext cx="4091798"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24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2" name="Light blue colored rectangle" title="artifact">
            <a:extLst>
              <a:ext uri="{FF2B5EF4-FFF2-40B4-BE49-F238E27FC236}">
                <a16:creationId xmlns:a16="http://schemas.microsoft.com/office/drawing/2014/main" id="{F88AE38F-BA83-3555-6B9B-223D2E005A43}"/>
              </a:ext>
            </a:extLst>
          </p:cNvPr>
          <p:cNvSpPr/>
          <p:nvPr userDrawn="1"/>
        </p:nvSpPr>
        <p:spPr>
          <a:xfrm>
            <a:off x="670325" y="1507450"/>
            <a:ext cx="5372400" cy="1948800"/>
          </a:xfrm>
          <a:prstGeom prst="rect">
            <a:avLst/>
          </a:prstGeom>
          <a:solidFill>
            <a:srgbClr val="CCEC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1865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slides of Presentation 1">
  <p:cSld name="TITLE_1_1_1">
    <p:bg>
      <p:bgPr>
        <a:solidFill>
          <a:srgbClr val="CCECF2"/>
        </a:solidFill>
        <a:effectLst/>
      </p:bgPr>
    </p:bg>
    <p:spTree>
      <p:nvGrpSpPr>
        <p:cNvPr id="1" name="Shape 24"/>
        <p:cNvGrpSpPr/>
        <p:nvPr/>
      </p:nvGrpSpPr>
      <p:grpSpPr>
        <a:xfrm>
          <a:off x="0" y="0"/>
          <a:ext cx="0" cy="0"/>
          <a:chOff x="0" y="0"/>
          <a:chExt cx="0" cy="0"/>
        </a:xfrm>
      </p:grpSpPr>
      <p:sp>
        <p:nvSpPr>
          <p:cNvPr id="25" name="Google Shape;25;p5"/>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7" name="Google Shape;27;p5"/>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8" name="Google Shape;28;p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slides of Presentation 1" preserve="1">
  <p:cSld name="1_Header slides of Presentation 1">
    <p:bg>
      <p:bgPr>
        <a:solidFill>
          <a:srgbClr val="CCECF2"/>
        </a:solidFill>
        <a:effectLst/>
      </p:bgPr>
    </p:bg>
    <p:spTree>
      <p:nvGrpSpPr>
        <p:cNvPr id="1" name="Shape 24"/>
        <p:cNvGrpSpPr/>
        <p:nvPr/>
      </p:nvGrpSpPr>
      <p:grpSpPr>
        <a:xfrm>
          <a:off x="0" y="0"/>
          <a:ext cx="0" cy="0"/>
          <a:chOff x="0" y="0"/>
          <a:chExt cx="0" cy="0"/>
        </a:xfrm>
      </p:grpSpPr>
      <p:sp>
        <p:nvSpPr>
          <p:cNvPr id="25" name="Google Shape;25;p5"/>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7" name="Google Shape;27;p5"/>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8" name="Google Shape;28;p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4" name="Dark blue colored square" title="artifact">
            <a:extLst>
              <a:ext uri="{FF2B5EF4-FFF2-40B4-BE49-F238E27FC236}">
                <a16:creationId xmlns:a16="http://schemas.microsoft.com/office/drawing/2014/main" id="{20A6F96E-ADC7-FCA0-BF76-6752344FFB84}"/>
              </a:ext>
            </a:extLst>
          </p:cNvPr>
          <p:cNvSpPr/>
          <p:nvPr userDrawn="1"/>
        </p:nvSpPr>
        <p:spPr>
          <a:xfrm>
            <a:off x="670325" y="1968050"/>
            <a:ext cx="548700"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757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slides of Presentation 1" preserve="1">
  <p:cSld name="1_Header slides of Presentation 1">
    <p:bg>
      <p:bgPr>
        <a:solidFill>
          <a:srgbClr val="CCECF2"/>
        </a:solidFill>
        <a:effectLst/>
      </p:bgPr>
    </p:bg>
    <p:spTree>
      <p:nvGrpSpPr>
        <p:cNvPr id="1" name="Shape 24"/>
        <p:cNvGrpSpPr/>
        <p:nvPr/>
      </p:nvGrpSpPr>
      <p:grpSpPr>
        <a:xfrm>
          <a:off x="0" y="0"/>
          <a:ext cx="0" cy="0"/>
          <a:chOff x="0" y="0"/>
          <a:chExt cx="0" cy="0"/>
        </a:xfrm>
      </p:grpSpPr>
      <p:sp>
        <p:nvSpPr>
          <p:cNvPr id="25" name="Google Shape;25;p5"/>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7" name="Google Shape;27;p5"/>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8" name="Google Shape;28;p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2" name="Artifact/" title="artifact">
            <a:extLst>
              <a:ext uri="{FF2B5EF4-FFF2-40B4-BE49-F238E27FC236}">
                <a16:creationId xmlns:a16="http://schemas.microsoft.com/office/drawing/2014/main" id="{7B6FA145-3158-529F-3E82-04AD7B1C9844}"/>
              </a:ext>
            </a:extLst>
          </p:cNvPr>
          <p:cNvSpPr/>
          <p:nvPr userDrawn="1"/>
        </p:nvSpPr>
        <p:spPr>
          <a:xfrm>
            <a:off x="670325" y="1815650"/>
            <a:ext cx="3349500"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Dark blue colored rectangle" title="artifact">
            <a:extLst>
              <a:ext uri="{FF2B5EF4-FFF2-40B4-BE49-F238E27FC236}">
                <a16:creationId xmlns:a16="http://schemas.microsoft.com/office/drawing/2014/main" id="{532ECE36-1956-AE55-E62F-8FF0A48A7221}"/>
              </a:ext>
            </a:extLst>
          </p:cNvPr>
          <p:cNvSpPr/>
          <p:nvPr userDrawn="1"/>
        </p:nvSpPr>
        <p:spPr>
          <a:xfrm>
            <a:off x="4572000" y="1794275"/>
            <a:ext cx="3349500"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0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s of Presentation 1">
  <p:cSld name="TITLE_1_1_1_1">
    <p:bg>
      <p:bgPr>
        <a:solidFill>
          <a:schemeClr val="lt1"/>
        </a:solidFill>
        <a:effectLst/>
      </p:bgPr>
    </p:bg>
    <p:spTree>
      <p:nvGrpSpPr>
        <p:cNvPr id="1" name="Shape 29"/>
        <p:cNvGrpSpPr/>
        <p:nvPr/>
      </p:nvGrpSpPr>
      <p:grpSpPr>
        <a:xfrm>
          <a:off x="0" y="0"/>
          <a:ext cx="0" cy="0"/>
          <a:chOff x="0" y="0"/>
          <a:chExt cx="0" cy="0"/>
        </a:xfrm>
      </p:grpSpPr>
      <p:sp>
        <p:nvSpPr>
          <p:cNvPr id="30" name="Google Shape;30;p6"/>
          <p:cNvSpPr/>
          <p:nvPr/>
        </p:nvSpPr>
        <p:spPr>
          <a:xfrm>
            <a:off x="0" y="4667900"/>
            <a:ext cx="9144000" cy="47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32" name="Google Shape;32;p6"/>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33" name="Google Shape;33;p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0" y="0"/>
            <a:ext cx="9144000" cy="13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p:cSld name="CUSTOM_2">
    <p:bg>
      <p:bgPr>
        <a:solidFill>
          <a:srgbClr val="11385B"/>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39" name="Google Shape;39;p8"/>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40" name="Google Shape;40;p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2" name="Google Shape;42;p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for Presentation 1">
  <p:cSld name="TITLE_1">
    <p:bg>
      <p:bgPr>
        <a:solidFill>
          <a:srgbClr val="11385B"/>
        </a:solidFill>
        <a:effectLst/>
      </p:bgPr>
    </p:bg>
    <p:spTree>
      <p:nvGrpSpPr>
        <p:cNvPr id="1" name="Shape 14"/>
        <p:cNvGrpSpPr/>
        <p:nvPr/>
      </p:nvGrpSpPr>
      <p:grpSpPr>
        <a:xfrm>
          <a:off x="0" y="0"/>
          <a:ext cx="0" cy="0"/>
          <a:chOff x="0" y="0"/>
          <a:chExt cx="0" cy="0"/>
        </a:xfrm>
      </p:grpSpPr>
      <p:sp>
        <p:nvSpPr>
          <p:cNvPr id="15" name="Google Shape;15;p3"/>
          <p:cNvSpPr/>
          <p:nvPr/>
        </p:nvSpPr>
        <p:spPr>
          <a:xfrm>
            <a:off x="-5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17" name="Google Shape;17;p3"/>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18" name="Google Shape;18;p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45" name="Google Shape;45;p9"/>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46" name="Google Shape;46;p9"/>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8" name="Google Shape;48;p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51" name="Google Shape;51;p10"/>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52" name="Google Shape;52;p1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3" name="Google Shape;53;p1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56" name="Google Shape;56;p11"/>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8" name="Google Shape;58;p1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59"/>
        <p:cNvGrpSpPr/>
        <p:nvPr/>
      </p:nvGrpSpPr>
      <p:grpSpPr>
        <a:xfrm>
          <a:off x="0" y="0"/>
          <a:ext cx="0" cy="0"/>
          <a:chOff x="0" y="0"/>
          <a:chExt cx="0" cy="0"/>
        </a:xfrm>
      </p:grpSpPr>
      <p:sp>
        <p:nvSpPr>
          <p:cNvPr id="60" name="Google Shape;60;p12"/>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2" name="Google Shape;62;p12"/>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63" name="Google Shape;63;p12"/>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64" name="Google Shape;64;p12"/>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65" name="Google Shape;65;p12"/>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66" name="Google Shape;66;p1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69" name="Google Shape;69;p13"/>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1" name="Google Shape;71;p13"/>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72" name="Google Shape;72;p1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73"/>
        <p:cNvGrpSpPr/>
        <p:nvPr/>
      </p:nvGrpSpPr>
      <p:grpSpPr>
        <a:xfrm>
          <a:off x="0" y="0"/>
          <a:ext cx="0" cy="0"/>
          <a:chOff x="0" y="0"/>
          <a:chExt cx="0" cy="0"/>
        </a:xfrm>
      </p:grpSpPr>
      <p:sp>
        <p:nvSpPr>
          <p:cNvPr id="74" name="Google Shape;74;p14"/>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6" name="Google Shape;76;p14"/>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77" name="Google Shape;77;p14"/>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78" name="Google Shape;78;p14"/>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79" name="Google Shape;79;p14"/>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0" name="Google Shape;80;p1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81"/>
        <p:cNvGrpSpPr/>
        <p:nvPr/>
      </p:nvGrpSpPr>
      <p:grpSpPr>
        <a:xfrm>
          <a:off x="0" y="0"/>
          <a:ext cx="0" cy="0"/>
          <a:chOff x="0" y="0"/>
          <a:chExt cx="0" cy="0"/>
        </a:xfrm>
      </p:grpSpPr>
      <p:sp>
        <p:nvSpPr>
          <p:cNvPr id="82" name="Google Shape;82;p15"/>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15"/>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85" name="Google Shape;85;p15"/>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86" name="Google Shape;86;p15"/>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7" name="Google Shape;87;p15"/>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8" name="Google Shape;88;p15"/>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5"/>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90" name="Google Shape;90;p15"/>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91" name="Google Shape;91;p15"/>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92" name="Google Shape;92;p15"/>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93" name="Google Shape;93;p15"/>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94" name="Google Shape;94;p15"/>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95" name="Google Shape;95;p1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96"/>
        <p:cNvGrpSpPr/>
        <p:nvPr/>
      </p:nvGrpSpPr>
      <p:grpSpPr>
        <a:xfrm>
          <a:off x="0" y="0"/>
          <a:ext cx="0" cy="0"/>
          <a:chOff x="0" y="0"/>
          <a:chExt cx="0" cy="0"/>
        </a:xfrm>
      </p:grpSpPr>
      <p:sp>
        <p:nvSpPr>
          <p:cNvPr id="97" name="Google Shape;97;p1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99" name="Google Shape;99;p16"/>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0" name="Google Shape;100;p16"/>
          <p:cNvSpPr/>
          <p:nvPr/>
        </p:nvSpPr>
        <p:spPr>
          <a:xfrm>
            <a:off x="815525" y="1804118"/>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1" name="Google Shape;101;p16"/>
          <p:cNvSpPr/>
          <p:nvPr/>
        </p:nvSpPr>
        <p:spPr>
          <a:xfrm>
            <a:off x="4349050" y="1804118"/>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2" name="Google Shape;102;p16"/>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3" name="Google Shape;103;p16"/>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4" name="Google Shape;104;p16"/>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5" name="Google Shape;105;p16"/>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106" name="Google Shape;106;p16"/>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7" name="Google Shape;107;p1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108" name="Google Shape;108;p1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109"/>
        <p:cNvGrpSpPr/>
        <p:nvPr/>
      </p:nvGrpSpPr>
      <p:grpSpPr>
        <a:xfrm>
          <a:off x="0" y="0"/>
          <a:ext cx="0" cy="0"/>
          <a:chOff x="0" y="0"/>
          <a:chExt cx="0" cy="0"/>
        </a:xfrm>
      </p:grpSpPr>
      <p:sp>
        <p:nvSpPr>
          <p:cNvPr id="110" name="Google Shape;110;p17"/>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111" name="Google Shape;111;p1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112" name="Google Shape;112;p1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14" name="Google Shape;114;p1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117" name="Google Shape;117;p18"/>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118" name="Google Shape;118;p18"/>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19" name="Google Shape;119;p18"/>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 name="page number">
            <a:extLst>
              <a:ext uri="{FF2B5EF4-FFF2-40B4-BE49-F238E27FC236}">
                <a16:creationId xmlns:a16="http://schemas.microsoft.com/office/drawing/2014/main" id="{1932F58A-C2AD-99F2-DBA6-C3CC8DE3B243}"/>
              </a:ext>
            </a:extLst>
          </p:cNvPr>
          <p:cNvSpPr txBox="1">
            <a:spLocks/>
          </p:cNvSpPr>
          <p:nvPr userDrawn="1"/>
        </p:nvSpPr>
        <p:spPr>
          <a:xfrm>
            <a:off x="17684" y="4765389"/>
            <a:ext cx="548700" cy="26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
        <p:nvSpPr>
          <p:cNvPr id="3" name="Google Shape;310;p35" descr="Title slide indicates that the following slides will report on USAGov metrics." title="USAGov Web Metrics">
            <a:extLst>
              <a:ext uri="{FF2B5EF4-FFF2-40B4-BE49-F238E27FC236}">
                <a16:creationId xmlns:a16="http://schemas.microsoft.com/office/drawing/2014/main" id="{63DA3F5A-F416-1BB3-D780-E5A1E5A5B2FD}"/>
              </a:ext>
            </a:extLst>
          </p:cNvPr>
          <p:cNvSpPr txBox="1"/>
          <p:nvPr userDrawn="1"/>
        </p:nvSpPr>
        <p:spPr>
          <a:xfrm>
            <a:off x="670325" y="435566"/>
            <a:ext cx="3647675" cy="6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lt1"/>
                </a:solidFill>
                <a:latin typeface="Source Sans Pro"/>
                <a:ea typeface="Source Sans Pro"/>
                <a:cs typeface="Source Sans Pro SemiBold"/>
                <a:sym typeface="Source Sans Pro"/>
              </a:rPr>
              <a:t>Conversation design</a:t>
            </a:r>
            <a:endParaRPr sz="3000" dirty="0">
              <a:solidFill>
                <a:schemeClr val="lt1"/>
              </a:solidFill>
              <a:latin typeface="Source Sans Pro SemiBold"/>
              <a:ea typeface="Source Sans Pro SemiBold"/>
              <a:cs typeface="Source Sans Pro SemiBold"/>
              <a:sym typeface="Source Sans Pro SemiBold"/>
            </a:endParaRPr>
          </a:p>
        </p:txBody>
      </p:sp>
    </p:spTree>
    <p:extLst>
      <p:ext uri="{BB962C8B-B14F-4D97-AF65-F5344CB8AC3E}">
        <p14:creationId xmlns:p14="http://schemas.microsoft.com/office/powerpoint/2010/main" val="2062579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33156" t="2167" r="39192" b="12842"/>
          <a:stretch/>
        </p:blipFill>
        <p:spPr>
          <a:xfrm>
            <a:off x="4572000" y="0"/>
            <a:ext cx="4572000" cy="5143500"/>
          </a:xfrm>
          <a:prstGeom prst="rect">
            <a:avLst/>
          </a:prstGeom>
          <a:noFill/>
          <a:ln>
            <a:noFill/>
          </a:ln>
        </p:spPr>
      </p:pic>
      <p:sp>
        <p:nvSpPr>
          <p:cNvPr id="122" name="Google Shape;122;p19"/>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19"/>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124" name="Google Shape;124;p19"/>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125" name="Google Shape;125;p19"/>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126" name="Google Shape;126;p19"/>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127"/>
        <p:cNvGrpSpPr/>
        <p:nvPr/>
      </p:nvGrpSpPr>
      <p:grpSpPr>
        <a:xfrm>
          <a:off x="0" y="0"/>
          <a:ext cx="0" cy="0"/>
          <a:chOff x="0" y="0"/>
          <a:chExt cx="0" cy="0"/>
        </a:xfrm>
      </p:grpSpPr>
      <p:pic>
        <p:nvPicPr>
          <p:cNvPr id="128" name="Google Shape;128;p20"/>
          <p:cNvPicPr preferRelativeResize="0"/>
          <p:nvPr/>
        </p:nvPicPr>
        <p:blipFill rotWithShape="1">
          <a:blip r:embed="rId2">
            <a:alphaModFix/>
          </a:blip>
          <a:srcRect l="16864" r="23816"/>
          <a:stretch/>
        </p:blipFill>
        <p:spPr>
          <a:xfrm>
            <a:off x="0" y="0"/>
            <a:ext cx="4572000" cy="5143500"/>
          </a:xfrm>
          <a:prstGeom prst="rect">
            <a:avLst/>
          </a:prstGeom>
          <a:noFill/>
          <a:ln>
            <a:noFill/>
          </a:ln>
        </p:spPr>
      </p:pic>
      <p:sp>
        <p:nvSpPr>
          <p:cNvPr id="129" name="Google Shape;129;p20"/>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130" name="Google Shape;130;p20"/>
          <p:cNvPicPr preferRelativeResize="0"/>
          <p:nvPr/>
        </p:nvPicPr>
        <p:blipFill>
          <a:blip r:embed="rId3">
            <a:alphaModFix/>
          </a:blip>
          <a:stretch>
            <a:fillRect/>
          </a:stretch>
        </p:blipFill>
        <p:spPr>
          <a:xfrm>
            <a:off x="8433375" y="4432350"/>
            <a:ext cx="536751" cy="536751"/>
          </a:xfrm>
          <a:prstGeom prst="rect">
            <a:avLst/>
          </a:prstGeom>
          <a:noFill/>
          <a:ln>
            <a:noFill/>
          </a:ln>
        </p:spPr>
      </p:pic>
      <p:sp>
        <p:nvSpPr>
          <p:cNvPr id="131" name="Google Shape;131;p20"/>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132" name="Google Shape;132;p2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02BFE7"/>
        </a:solidFill>
        <a:effectLst/>
      </p:bgPr>
    </p:bg>
    <p:spTree>
      <p:nvGrpSpPr>
        <p:cNvPr id="1" name="Shape 133"/>
        <p:cNvGrpSpPr/>
        <p:nvPr/>
      </p:nvGrpSpPr>
      <p:grpSpPr>
        <a:xfrm>
          <a:off x="0" y="0"/>
          <a:ext cx="0" cy="0"/>
          <a:chOff x="0" y="0"/>
          <a:chExt cx="0" cy="0"/>
        </a:xfrm>
      </p:grpSpPr>
      <p:sp>
        <p:nvSpPr>
          <p:cNvPr id="134" name="Google Shape;134;p2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35" name="Google Shape;135;p21"/>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Sans Pro"/>
              <a:buChar char="●"/>
              <a:defRPr sz="1000">
                <a:latin typeface="Source Sans Pro"/>
                <a:ea typeface="Source Sans Pro"/>
                <a:cs typeface="Source Sans Pro"/>
                <a:sym typeface="Source Sans Pro"/>
              </a:defRPr>
            </a:lvl1pPr>
            <a:lvl2pPr marL="914400" lvl="1"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2pPr>
            <a:lvl3pPr marL="1371600" lvl="2"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3pPr>
            <a:lvl4pPr marL="1828800" lvl="3"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4pPr>
            <a:lvl5pPr marL="2286000" lvl="4" indent="-292100" rtl="0">
              <a:spcBef>
                <a:spcPts val="1600"/>
              </a:spcBef>
              <a:spcAft>
                <a:spcPts val="0"/>
              </a:spcAft>
              <a:buSzPts val="1000"/>
              <a:buFont typeface="Source Sans Pro"/>
              <a:buChar char="○"/>
              <a:defRPr>
                <a:latin typeface="Source Sans Pro"/>
                <a:ea typeface="Source Sans Pro"/>
                <a:cs typeface="Source Sans Pro"/>
                <a:sym typeface="Source Sans Pro"/>
              </a:defRPr>
            </a:lvl5pPr>
            <a:lvl6pPr marL="2743200" lvl="5"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6pPr>
            <a:lvl7pPr marL="3200400" lvl="6"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7pPr>
            <a:lvl8pPr marL="3657600" lvl="7"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8pPr>
            <a:lvl9pPr marL="4114800" lvl="8" indent="-292100" rtl="0">
              <a:spcBef>
                <a:spcPts val="1600"/>
              </a:spcBef>
              <a:spcAft>
                <a:spcPts val="1600"/>
              </a:spcAft>
              <a:buSzPts val="1000"/>
              <a:buFont typeface="Source Sans Pro"/>
              <a:buChar char="■"/>
              <a:defRPr sz="1000">
                <a:latin typeface="Source Sans Pro"/>
                <a:ea typeface="Source Sans Pro"/>
                <a:cs typeface="Source Sans Pro"/>
                <a:sym typeface="Source Sans Pro"/>
              </a:defRPr>
            </a:lvl9pPr>
          </a:lstStyle>
          <a:p>
            <a:endParaRPr/>
          </a:p>
        </p:txBody>
      </p:sp>
      <p:pic>
        <p:nvPicPr>
          <p:cNvPr id="136" name="Google Shape;136;p2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37" name="Google Shape;137;p2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38"/>
        <p:cNvGrpSpPr/>
        <p:nvPr/>
      </p:nvGrpSpPr>
      <p:grpSpPr>
        <a:xfrm>
          <a:off x="0" y="0"/>
          <a:ext cx="0" cy="0"/>
          <a:chOff x="0" y="0"/>
          <a:chExt cx="0" cy="0"/>
        </a:xfrm>
      </p:grpSpPr>
      <p:sp>
        <p:nvSpPr>
          <p:cNvPr id="139" name="Google Shape;139;p22"/>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2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41" name="Google Shape;141;p22"/>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theme) </a:t>
            </a:r>
            <a:endParaRPr sz="1800">
              <a:solidFill>
                <a:srgbClr val="11385B"/>
              </a:solidFill>
              <a:latin typeface="Source Sans Pro"/>
              <a:ea typeface="Source Sans Pro"/>
              <a:cs typeface="Source Sans Pro"/>
              <a:sym typeface="Source Sans Pro"/>
            </a:endParaRPr>
          </a:p>
        </p:txBody>
      </p:sp>
      <p:pic>
        <p:nvPicPr>
          <p:cNvPr id="142" name="Google Shape;142;p22"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143" name="Google Shape;143;p22"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144" name="Google Shape;144;p22"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145" name="Google Shape;145;p22"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146" name="Google Shape;146;p22"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147" name="Google Shape;147;p22"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148" name="Google Shape;148;p22"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149" name="Google Shape;149;p22"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150" name="Google Shape;150;p22"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151" name="Google Shape;151;p22"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152" name="Google Shape;152;p22"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153" name="Google Shape;153;p22"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154" name="Google Shape;154;p22"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155" name="Google Shape;155;p22"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156" name="Google Shape;156;p22"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157" name="Google Shape;157;p22"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158" name="Google Shape;158;p22"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159" name="Google Shape;159;p22"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160" name="Google Shape;160;p22"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161" name="Google Shape;161;p22"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162" name="Google Shape;162;p22"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163" name="Google Shape;163;p22"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164" name="Google Shape;164;p22"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165" name="Google Shape;165;p22"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166" name="Google Shape;166;p22"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167" name="Google Shape;167;p22"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168" name="Google Shape;168;p22"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169" name="Google Shape;169;p22"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170" name="Google Shape;170;p22"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171" name="Google Shape;171;p22"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172" name="Google Shape;172;p22"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173" name="Google Shape;173;p22"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174" name="Google Shape;174;p22"/>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175" name="Google Shape;175;p22"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176" name="Google Shape;176;p22"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177" name="Google Shape;177;p22"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178" name="Google Shape;178;p22"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179" name="Google Shape;179;p22"/>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180" name="Google Shape;180;p2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181"/>
        <p:cNvGrpSpPr/>
        <p:nvPr/>
      </p:nvGrpSpPr>
      <p:grpSpPr>
        <a:xfrm>
          <a:off x="0" y="0"/>
          <a:ext cx="0" cy="0"/>
          <a:chOff x="0" y="0"/>
          <a:chExt cx="0" cy="0"/>
        </a:xfrm>
      </p:grpSpPr>
      <p:sp>
        <p:nvSpPr>
          <p:cNvPr id="182" name="Google Shape;182;p23"/>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rgbClr val="11385B"/>
                </a:solidFill>
                <a:latin typeface="Source Sans Pro SemiBold"/>
                <a:ea typeface="Source Sans Pro SemiBold"/>
                <a:cs typeface="Source Sans Pro SemiBold"/>
                <a:sym typeface="Source Sans Pro SemiBold"/>
              </a:rPr>
              <a:t>USAGov Brand Colors</a:t>
            </a:r>
            <a:endParaRPr sz="2800" dirty="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dirty="0">
                <a:solidFill>
                  <a:srgbClr val="11385B"/>
                </a:solidFill>
                <a:latin typeface="Source Sans Pro"/>
                <a:ea typeface="Source Sans Pro"/>
                <a:cs typeface="Source Sans Pro"/>
                <a:sym typeface="Source Sans Pro"/>
              </a:rPr>
              <a:t>Add these colors to your custom color swatches in Google</a:t>
            </a:r>
            <a:endParaRPr sz="1800" dirty="0">
              <a:solidFill>
                <a:srgbClr val="11385B"/>
              </a:solidFill>
              <a:latin typeface="Source Sans Pro"/>
              <a:ea typeface="Source Sans Pro"/>
              <a:cs typeface="Source Sans Pro"/>
              <a:sym typeface="Source Sans Pro"/>
            </a:endParaRPr>
          </a:p>
        </p:txBody>
      </p:sp>
      <p:sp>
        <p:nvSpPr>
          <p:cNvPr id="183" name="Google Shape;183;p23"/>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186" name="Google Shape;186;p23"/>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187" name="Google Shape;187;p23"/>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189" name="Google Shape;189;p23"/>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91" name="Google Shape;191;p23"/>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193" name="Google Shape;193;p23"/>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195" name="Google Shape;195;p2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esenters of Presentation 1">
  <p:cSld name="TITLE_1_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4" name="Google Shape;309;p35" descr="Dark blue colored rectangle &#10;">
            <a:extLst>
              <a:ext uri="{FF2B5EF4-FFF2-40B4-BE49-F238E27FC236}">
                <a16:creationId xmlns:a16="http://schemas.microsoft.com/office/drawing/2014/main" id="{27FD742B-BCD0-487C-9D6D-0B171CC40DF5}"/>
              </a:ext>
            </a:extLst>
          </p:cNvPr>
          <p:cNvSpPr/>
          <p:nvPr userDrawn="1"/>
        </p:nvSpPr>
        <p:spPr>
          <a:xfrm>
            <a:off x="670325" y="444050"/>
            <a:ext cx="3647675"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3" name="Google Shape;309;p35" descr="Dark blue colored rectangle &#10;">
            <a:extLst>
              <a:ext uri="{FF2B5EF4-FFF2-40B4-BE49-F238E27FC236}">
                <a16:creationId xmlns:a16="http://schemas.microsoft.com/office/drawing/2014/main" id="{5B0E11CE-1739-B0E7-CC4C-9B263B5B4BA9}"/>
              </a:ext>
            </a:extLst>
          </p:cNvPr>
          <p:cNvSpPr/>
          <p:nvPr userDrawn="1"/>
        </p:nvSpPr>
        <p:spPr>
          <a:xfrm>
            <a:off x="670325" y="444050"/>
            <a:ext cx="6814995"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Light blue colored circle" title="artifact">
            <a:extLst>
              <a:ext uri="{FF2B5EF4-FFF2-40B4-BE49-F238E27FC236}">
                <a16:creationId xmlns:a16="http://schemas.microsoft.com/office/drawing/2014/main" id="{61F166AE-A7E3-5AB3-3C45-DDD8F99B4942}"/>
              </a:ext>
            </a:extLst>
          </p:cNvPr>
          <p:cNvSpPr/>
          <p:nvPr userDrawn="1"/>
        </p:nvSpPr>
        <p:spPr>
          <a:xfrm>
            <a:off x="1024375"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6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3" name="Google Shape;309;p35" descr="Dark blue colored rectangle &#10;">
            <a:extLst>
              <a:ext uri="{FF2B5EF4-FFF2-40B4-BE49-F238E27FC236}">
                <a16:creationId xmlns:a16="http://schemas.microsoft.com/office/drawing/2014/main" id="{5B0E11CE-1739-B0E7-CC4C-9B263B5B4BA9}"/>
              </a:ext>
            </a:extLst>
          </p:cNvPr>
          <p:cNvSpPr/>
          <p:nvPr userDrawn="1"/>
        </p:nvSpPr>
        <p:spPr>
          <a:xfrm>
            <a:off x="670325" y="444050"/>
            <a:ext cx="6814995"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Light blue colored circle" title="artifact">
            <a:extLst>
              <a:ext uri="{FF2B5EF4-FFF2-40B4-BE49-F238E27FC236}">
                <a16:creationId xmlns:a16="http://schemas.microsoft.com/office/drawing/2014/main" id="{61F166AE-A7E3-5AB3-3C45-DDD8F99B4942}"/>
              </a:ext>
            </a:extLst>
          </p:cNvPr>
          <p:cNvSpPr/>
          <p:nvPr userDrawn="1"/>
        </p:nvSpPr>
        <p:spPr>
          <a:xfrm>
            <a:off x="1024375"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6;p38" descr="Light blue circle with number two&#10;">
            <a:extLst>
              <a:ext uri="{FF2B5EF4-FFF2-40B4-BE49-F238E27FC236}">
                <a16:creationId xmlns:a16="http://schemas.microsoft.com/office/drawing/2014/main" id="{072321BE-007A-B43A-B736-9ED186A2EE5E}"/>
              </a:ext>
            </a:extLst>
          </p:cNvPr>
          <p:cNvSpPr/>
          <p:nvPr userDrawn="1"/>
        </p:nvSpPr>
        <p:spPr>
          <a:xfrm>
            <a:off x="3522400"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5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3" name="Google Shape;309;p35" descr="Dark blue colored rectangle &#10;">
            <a:extLst>
              <a:ext uri="{FF2B5EF4-FFF2-40B4-BE49-F238E27FC236}">
                <a16:creationId xmlns:a16="http://schemas.microsoft.com/office/drawing/2014/main" id="{5B0E11CE-1739-B0E7-CC4C-9B263B5B4BA9}"/>
              </a:ext>
            </a:extLst>
          </p:cNvPr>
          <p:cNvSpPr/>
          <p:nvPr userDrawn="1"/>
        </p:nvSpPr>
        <p:spPr>
          <a:xfrm>
            <a:off x="670325" y="444050"/>
            <a:ext cx="6814995"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Light blue colored circle" title="artifact">
            <a:extLst>
              <a:ext uri="{FF2B5EF4-FFF2-40B4-BE49-F238E27FC236}">
                <a16:creationId xmlns:a16="http://schemas.microsoft.com/office/drawing/2014/main" id="{61F166AE-A7E3-5AB3-3C45-DDD8F99B4942}"/>
              </a:ext>
            </a:extLst>
          </p:cNvPr>
          <p:cNvSpPr/>
          <p:nvPr userDrawn="1"/>
        </p:nvSpPr>
        <p:spPr>
          <a:xfrm>
            <a:off x="1024375"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6;p38" descr="Light blue circle with number two&#10;">
            <a:extLst>
              <a:ext uri="{FF2B5EF4-FFF2-40B4-BE49-F238E27FC236}">
                <a16:creationId xmlns:a16="http://schemas.microsoft.com/office/drawing/2014/main" id="{072321BE-007A-B43A-B736-9ED186A2EE5E}"/>
              </a:ext>
            </a:extLst>
          </p:cNvPr>
          <p:cNvSpPr/>
          <p:nvPr userDrawn="1"/>
        </p:nvSpPr>
        <p:spPr>
          <a:xfrm>
            <a:off x="3522400"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62;p39" descr="Light blue circle&#10;">
            <a:extLst>
              <a:ext uri="{FF2B5EF4-FFF2-40B4-BE49-F238E27FC236}">
                <a16:creationId xmlns:a16="http://schemas.microsoft.com/office/drawing/2014/main" id="{D0C7FD20-9B3C-860B-AEE7-4691E6C3CF6D}"/>
              </a:ext>
            </a:extLst>
          </p:cNvPr>
          <p:cNvSpPr/>
          <p:nvPr userDrawn="1"/>
        </p:nvSpPr>
        <p:spPr>
          <a:xfrm>
            <a:off x="6120325" y="1795732"/>
            <a:ext cx="430200" cy="430500"/>
          </a:xfrm>
          <a:prstGeom prst="ellipse">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47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esenters of Presentation 1" preserve="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2" name="Google Shape;309;p35" descr="Dark blue colored rectangle &#10;">
            <a:extLst>
              <a:ext uri="{FF2B5EF4-FFF2-40B4-BE49-F238E27FC236}">
                <a16:creationId xmlns:a16="http://schemas.microsoft.com/office/drawing/2014/main" id="{4E8E98D4-CE51-64DC-E366-519C42F5DD05}"/>
              </a:ext>
            </a:extLst>
          </p:cNvPr>
          <p:cNvSpPr/>
          <p:nvPr userDrawn="1"/>
        </p:nvSpPr>
        <p:spPr>
          <a:xfrm>
            <a:off x="670325" y="444050"/>
            <a:ext cx="6907426"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786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esenters of Presentation 1" preserve="1" userDrawn="1">
  <p:cSld name="1_Presenters of Presentation 1">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4667900"/>
            <a:ext cx="9144000" cy="475500"/>
          </a:xfrm>
          <a:prstGeom prst="rect">
            <a:avLst/>
          </a:prstGeom>
          <a:solidFill>
            <a:srgbClr val="CC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p:nvPr/>
        </p:nvSpPr>
        <p:spPr>
          <a:xfrm>
            <a:off x="562800" y="4692244"/>
            <a:ext cx="801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385B"/>
                </a:solidFill>
                <a:latin typeface="Source Sans Pro"/>
                <a:ea typeface="Source Sans Pro"/>
                <a:cs typeface="Source Sans Pro"/>
                <a:sym typeface="Source Sans Pro"/>
              </a:rPr>
              <a:t>UX Summit 2023</a:t>
            </a:r>
            <a:endParaRPr>
              <a:solidFill>
                <a:srgbClr val="11385B"/>
              </a:solidFill>
              <a:latin typeface="Source Sans Pro"/>
              <a:ea typeface="Source Sans Pro"/>
              <a:cs typeface="Source Sans Pro"/>
              <a:sym typeface="Source Sans Pro"/>
            </a:endParaRPr>
          </a:p>
        </p:txBody>
      </p:sp>
      <p:pic>
        <p:nvPicPr>
          <p:cNvPr id="22" name="Google Shape;22;p4"/>
          <p:cNvPicPr preferRelativeResize="0"/>
          <p:nvPr/>
        </p:nvPicPr>
        <p:blipFill>
          <a:blip r:embed="rId2">
            <a:alphaModFix/>
          </a:blip>
          <a:stretch>
            <a:fillRect/>
          </a:stretch>
        </p:blipFill>
        <p:spPr>
          <a:xfrm>
            <a:off x="8613763" y="4721300"/>
            <a:ext cx="367885" cy="368700"/>
          </a:xfrm>
          <a:prstGeom prst="rect">
            <a:avLst/>
          </a:prstGeom>
          <a:noFill/>
          <a:ln>
            <a:noFill/>
          </a:ln>
        </p:spPr>
      </p:pic>
      <p:sp>
        <p:nvSpPr>
          <p:cNvPr id="23" name="Google Shape;23;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
        <p:nvSpPr>
          <p:cNvPr id="4" name="Google Shape;309;p35" descr="Dark blue colored rectangle &#10;">
            <a:extLst>
              <a:ext uri="{FF2B5EF4-FFF2-40B4-BE49-F238E27FC236}">
                <a16:creationId xmlns:a16="http://schemas.microsoft.com/office/drawing/2014/main" id="{3C492F62-4F0D-1E56-D3E4-D8D35F8E608B}"/>
              </a:ext>
            </a:extLst>
          </p:cNvPr>
          <p:cNvSpPr/>
          <p:nvPr userDrawn="1"/>
        </p:nvSpPr>
        <p:spPr>
          <a:xfrm>
            <a:off x="670325" y="444050"/>
            <a:ext cx="2923901" cy="6651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8771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82" r:id="rId3"/>
    <p:sldLayoutId id="2147483650" r:id="rId4"/>
    <p:sldLayoutId id="2147483680" r:id="rId5"/>
    <p:sldLayoutId id="2147483679" r:id="rId6"/>
    <p:sldLayoutId id="2147483681" r:id="rId7"/>
    <p:sldLayoutId id="2147483678" r:id="rId8"/>
    <p:sldLayoutId id="2147483676" r:id="rId9"/>
    <p:sldLayoutId id="2147483675" r:id="rId10"/>
    <p:sldLayoutId id="2147483674" r:id="rId11"/>
    <p:sldLayoutId id="2147483677" r:id="rId12"/>
    <p:sldLayoutId id="2147483673" r:id="rId13"/>
    <p:sldLayoutId id="2147483651" r:id="rId14"/>
    <p:sldLayoutId id="2147483672" r:id="rId15"/>
    <p:sldLayoutId id="214748367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 id="2147483660" r:id="rId25"/>
    <p:sldLayoutId id="2147483661" r:id="rId26"/>
    <p:sldLayoutId id="2147483662" r:id="rId27"/>
    <p:sldLayoutId id="2147483663" r:id="rId28"/>
    <p:sldLayoutId id="2147483664" r:id="rId29"/>
    <p:sldLayoutId id="2147483665" r:id="rId30"/>
    <p:sldLayoutId id="2147483666" r:id="rId31"/>
    <p:sldLayoutId id="2147483667" r:id="rId32"/>
    <p:sldLayoutId id="2147483668" r:id="rId33"/>
    <p:sldLayoutId id="2147483669"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85B"/>
        </a:solidFill>
        <a:effectLst/>
      </p:bgPr>
    </p:bg>
    <p:spTree>
      <p:nvGrpSpPr>
        <p:cNvPr id="1" name="Shape 199"/>
        <p:cNvGrpSpPr/>
        <p:nvPr/>
      </p:nvGrpSpPr>
      <p:grpSpPr>
        <a:xfrm>
          <a:off x="0" y="0"/>
          <a:ext cx="0" cy="0"/>
          <a:chOff x="0" y="0"/>
          <a:chExt cx="0" cy="0"/>
        </a:xfrm>
      </p:grpSpPr>
      <p:sp>
        <p:nvSpPr>
          <p:cNvPr id="2" name="Title 1">
            <a:extLst>
              <a:ext uri="{FF2B5EF4-FFF2-40B4-BE49-F238E27FC236}">
                <a16:creationId xmlns:a16="http://schemas.microsoft.com/office/drawing/2014/main" id="{F649278A-B2A5-1898-29AC-3D9448B3D6FA}"/>
              </a:ext>
            </a:extLst>
          </p:cNvPr>
          <p:cNvSpPr>
            <a:spLocks noGrp="1"/>
          </p:cNvSpPr>
          <p:nvPr>
            <p:ph type="title" idx="4294967295"/>
          </p:nvPr>
        </p:nvSpPr>
        <p:spPr/>
        <p:txBody>
          <a:bodyPr/>
          <a:lstStyle/>
          <a:p>
            <a:r>
              <a:rPr lang="en-US" dirty="0">
                <a:solidFill>
                  <a:srgbClr val="11385B"/>
                </a:solidFill>
                <a:latin typeface="Source Sans Pro" panose="020B0503030403020204" pitchFamily="34" charset="0"/>
                <a:ea typeface="Source Sans Pro" panose="020B0503030403020204" pitchFamily="34" charset="0"/>
              </a:rPr>
              <a:t>Simplifying</a:t>
            </a:r>
            <a:r>
              <a:rPr lang="en-US" baseline="0" dirty="0">
                <a:solidFill>
                  <a:srgbClr val="11385B"/>
                </a:solidFill>
                <a:latin typeface="Source Sans Pro" panose="020B0503030403020204" pitchFamily="34" charset="0"/>
                <a:ea typeface="Source Sans Pro" panose="020B0503030403020204" pitchFamily="34" charset="0"/>
              </a:rPr>
              <a:t> User Experiences at USA Gov</a:t>
            </a:r>
            <a:endParaRPr lang="en-US" dirty="0">
              <a:solidFill>
                <a:srgbClr val="11385B"/>
              </a:solidFill>
              <a:latin typeface="Source Sans Pro" panose="020B0503030403020204" pitchFamily="34" charset="0"/>
              <a:ea typeface="Source Sans Pro" panose="020B0503030403020204" pitchFamily="34" charset="0"/>
            </a:endParaRPr>
          </a:p>
        </p:txBody>
      </p:sp>
      <p:sp>
        <p:nvSpPr>
          <p:cNvPr id="200" name="Page number"/>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202" name="Simplifying User Experiences" descr="Slide title&#10;"/>
          <p:cNvSpPr txBox="1"/>
          <p:nvPr/>
        </p:nvSpPr>
        <p:spPr>
          <a:xfrm>
            <a:off x="566375" y="618875"/>
            <a:ext cx="7673100" cy="1837200"/>
          </a:xfrm>
          <a:prstGeom prst="rect">
            <a:avLst/>
          </a:prstGeom>
          <a:noFill/>
          <a:ln>
            <a:noFill/>
          </a:ln>
        </p:spPr>
        <p:txBody>
          <a:bodyPr spcFirstLastPara="1" wrap="square" lIns="91425" tIns="91425" rIns="91425" bIns="91425" anchor="t" anchorCtr="0">
            <a:noAutofit/>
          </a:bodyPr>
          <a:lstStyle/>
          <a:p>
            <a:r>
              <a:rPr lang="en-US" sz="4800" b="1" dirty="0">
                <a:solidFill>
                  <a:srgbClr val="F0F0F0"/>
                </a:solidFill>
                <a:latin typeface="Source Sans Pro"/>
                <a:ea typeface="Source Sans Pro"/>
                <a:cs typeface="Source Sans Pro"/>
                <a:sym typeface="Source Sans Pro"/>
              </a:rPr>
              <a:t>Simplifying user experiences for complex content </a:t>
            </a:r>
            <a:r>
              <a:rPr lang="en-US" sz="4800" b="1" dirty="0">
                <a:solidFill>
                  <a:srgbClr val="CCECF2"/>
                </a:solidFill>
                <a:latin typeface="Source Sans Pro"/>
                <a:ea typeface="Source Sans Pro"/>
                <a:cs typeface="Source Sans Pro"/>
                <a:sym typeface="Source Sans Pro"/>
              </a:rPr>
              <a:t>at </a:t>
            </a:r>
            <a:r>
              <a:rPr lang="en-US" sz="4800" b="1" dirty="0" err="1">
                <a:solidFill>
                  <a:srgbClr val="CCECF2"/>
                </a:solidFill>
                <a:latin typeface="Source Sans Pro"/>
                <a:ea typeface="Source Sans Pro"/>
                <a:cs typeface="Source Sans Pro"/>
                <a:sym typeface="Source Sans Pro"/>
              </a:rPr>
              <a:t>USAGov</a:t>
            </a:r>
            <a:endParaRPr lang="en-US" sz="4800" dirty="0"/>
          </a:p>
          <a:p>
            <a:pPr lvl="0"/>
            <a:endParaRPr sz="4200" b="1" dirty="0">
              <a:solidFill>
                <a:srgbClr val="CCECF2"/>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Title"/>
          <p:cNvSpPr txBox="1">
            <a:spLocks noGrp="1"/>
          </p:cNvSpPr>
          <p:nvPr>
            <p:ph type="ctrTitle" idx="4294967295"/>
          </p:nvPr>
        </p:nvSpPr>
        <p:spPr>
          <a:xfrm>
            <a:off x="677834" y="435216"/>
            <a:ext cx="7386638" cy="844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rPr>
              <a:t>Building the tool</a:t>
            </a:r>
            <a:endParaRPr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endParaRPr>
          </a:p>
        </p:txBody>
      </p:sp>
      <p:pic>
        <p:nvPicPr>
          <p:cNvPr id="287" name="What type of scam screenshot" descr="Scams wizard screenshot, step 1.&#10;&#10;The first screen of the scams wizard asks &quot;what type of scam do you want to report?&quot; A number of options are presented, and banking is selected."/>
          <p:cNvPicPr preferRelativeResize="0"/>
          <p:nvPr/>
        </p:nvPicPr>
        <p:blipFill rotWithShape="1">
          <a:blip r:embed="rId3">
            <a:alphaModFix/>
          </a:blip>
          <a:srcRect l="5375" r="4583"/>
          <a:stretch/>
        </p:blipFill>
        <p:spPr>
          <a:xfrm>
            <a:off x="384550" y="1279766"/>
            <a:ext cx="2550699" cy="2461799"/>
          </a:xfrm>
          <a:prstGeom prst="rect">
            <a:avLst/>
          </a:prstGeom>
          <a:noFill/>
          <a:ln w="9525" cap="flat" cmpd="sng">
            <a:solidFill>
              <a:srgbClr val="E5E5E5"/>
            </a:solidFill>
            <a:prstDash val="solid"/>
            <a:round/>
            <a:headEnd type="none" w="sm" len="sm"/>
            <a:tailEnd type="none" w="sm" len="sm"/>
          </a:ln>
          <a:effectLst>
            <a:outerShdw blurRad="142875" dist="76200" dir="3300000" algn="bl" rotWithShape="0">
              <a:schemeClr val="dk1">
                <a:alpha val="10000"/>
              </a:schemeClr>
            </a:outerShdw>
          </a:effectLst>
        </p:spPr>
      </p:pic>
      <p:cxnSp>
        <p:nvCxnSpPr>
          <p:cNvPr id="290" name="First arrow" descr="Dark blue colored arrow pointing right&#10;&#10;"/>
          <p:cNvCxnSpPr>
            <a:stCxn id="287" idx="3"/>
            <a:endCxn id="288" idx="1"/>
          </p:cNvCxnSpPr>
          <p:nvPr/>
        </p:nvCxnSpPr>
        <p:spPr>
          <a:xfrm>
            <a:off x="2935249" y="2510666"/>
            <a:ext cx="319500" cy="0"/>
          </a:xfrm>
          <a:prstGeom prst="straightConnector1">
            <a:avLst/>
          </a:prstGeom>
          <a:noFill/>
          <a:ln w="9525" cap="flat" cmpd="sng">
            <a:solidFill>
              <a:schemeClr val="dk2"/>
            </a:solidFill>
            <a:prstDash val="solid"/>
            <a:round/>
            <a:headEnd type="none" w="med" len="med"/>
            <a:tailEnd type="triangle" w="med" len="med"/>
          </a:ln>
        </p:spPr>
      </p:cxnSp>
      <p:pic>
        <p:nvPicPr>
          <p:cNvPr id="288" name="Banking scam screenhot" descr="Scams wizard screenshot, step 2.&#10;&#10;The second screen of the scams wizard asks the user to select a type of banking scam. A number of options are listed, and phishing is selected."/>
          <p:cNvPicPr preferRelativeResize="0"/>
          <p:nvPr/>
        </p:nvPicPr>
        <p:blipFill rotWithShape="1">
          <a:blip r:embed="rId4">
            <a:alphaModFix/>
          </a:blip>
          <a:srcRect l="4802" r="4073"/>
          <a:stretch/>
        </p:blipFill>
        <p:spPr>
          <a:xfrm>
            <a:off x="3254700" y="1279766"/>
            <a:ext cx="3055801" cy="2461800"/>
          </a:xfrm>
          <a:prstGeom prst="rect">
            <a:avLst/>
          </a:prstGeom>
          <a:noFill/>
          <a:ln w="9525" cap="flat" cmpd="sng">
            <a:solidFill>
              <a:srgbClr val="E5E5E5"/>
            </a:solidFill>
            <a:prstDash val="solid"/>
            <a:round/>
            <a:headEnd type="none" w="sm" len="sm"/>
            <a:tailEnd type="none" w="sm" len="sm"/>
          </a:ln>
          <a:effectLst>
            <a:outerShdw blurRad="142875" dist="76200" dir="3300000" algn="bl" rotWithShape="0">
              <a:schemeClr val="dk1">
                <a:alpha val="10000"/>
              </a:schemeClr>
            </a:outerShdw>
          </a:effectLst>
        </p:spPr>
      </p:pic>
      <p:cxnSp>
        <p:nvCxnSpPr>
          <p:cNvPr id="291" name="Second arrow" descr="Dark blue arrow pointing right&#10;"/>
          <p:cNvCxnSpPr/>
          <p:nvPr/>
        </p:nvCxnSpPr>
        <p:spPr>
          <a:xfrm>
            <a:off x="6310499" y="2510666"/>
            <a:ext cx="319500" cy="0"/>
          </a:xfrm>
          <a:prstGeom prst="straightConnector1">
            <a:avLst/>
          </a:prstGeom>
          <a:noFill/>
          <a:ln w="9525" cap="flat" cmpd="sng">
            <a:solidFill>
              <a:schemeClr val="dk2"/>
            </a:solidFill>
            <a:prstDash val="solid"/>
            <a:round/>
            <a:headEnd type="none" w="med" len="med"/>
            <a:tailEnd type="triangle" w="med" len="med"/>
          </a:ln>
        </p:spPr>
      </p:cxnSp>
      <p:pic>
        <p:nvPicPr>
          <p:cNvPr id="289" name="Phishing scam screenshot" descr="Scams wizard screenshot, step 3.&#10;&#10;The third and final screen offers information about phishing scams, how to report the scam, and where to learn more about preventing phishing scams."/>
          <p:cNvPicPr preferRelativeResize="0"/>
          <p:nvPr/>
        </p:nvPicPr>
        <p:blipFill rotWithShape="1">
          <a:blip r:embed="rId5">
            <a:alphaModFix/>
          </a:blip>
          <a:srcRect l="4987" r="4498"/>
          <a:stretch/>
        </p:blipFill>
        <p:spPr>
          <a:xfrm>
            <a:off x="6629950" y="1279766"/>
            <a:ext cx="2180299" cy="2461801"/>
          </a:xfrm>
          <a:prstGeom prst="rect">
            <a:avLst/>
          </a:prstGeom>
          <a:noFill/>
          <a:ln w="9525" cap="flat" cmpd="sng">
            <a:solidFill>
              <a:srgbClr val="E5E5E5"/>
            </a:solidFill>
            <a:prstDash val="solid"/>
            <a:round/>
            <a:headEnd type="none" w="sm" len="sm"/>
            <a:tailEnd type="none" w="sm" len="sm"/>
          </a:ln>
          <a:effectLst>
            <a:outerShdw blurRad="142875" dist="76200" dir="3300000" algn="bl" rotWithShape="0">
              <a:schemeClr val="dk1">
                <a:alpha val="10000"/>
              </a:schemeClr>
            </a:outerShdw>
          </a:effectLst>
        </p:spPr>
      </p:pic>
      <p:sp>
        <p:nvSpPr>
          <p:cNvPr id="285"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920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 name="Title 1">
            <a:extLst>
              <a:ext uri="{FF2B5EF4-FFF2-40B4-BE49-F238E27FC236}">
                <a16:creationId xmlns:a16="http://schemas.microsoft.com/office/drawing/2014/main" id="{29BCEB70-9498-CFDD-341A-CE009C1DA12F}"/>
              </a:ext>
            </a:extLst>
          </p:cNvPr>
          <p:cNvSpPr>
            <a:spLocks noGrp="1"/>
          </p:cNvSpPr>
          <p:nvPr>
            <p:ph type="title" idx="4294967295"/>
          </p:nvPr>
        </p:nvSpPr>
        <p:spPr>
          <a:xfrm>
            <a:off x="0" y="444500"/>
            <a:ext cx="8521700" cy="573088"/>
          </a:xfrm>
        </p:spPr>
        <p:txBody>
          <a:bodyPr/>
          <a:lstStyle/>
          <a:p>
            <a:r>
              <a:rPr lang="en-US" dirty="0">
                <a:solidFill>
                  <a:srgbClr val="CCECF2"/>
                </a:solidFill>
              </a:rPr>
              <a:t>Our usability testing</a:t>
            </a:r>
          </a:p>
        </p:txBody>
      </p:sp>
      <p:sp>
        <p:nvSpPr>
          <p:cNvPr id="299" name="Number three" descr="Title slide indicates that the following slides will report on USAGov metrics." title="USAGov Web Metrics"/>
          <p:cNvSpPr txBox="1"/>
          <p:nvPr/>
        </p:nvSpPr>
        <p:spPr>
          <a:xfrm>
            <a:off x="718775" y="1892675"/>
            <a:ext cx="548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Source Sans Pro"/>
                <a:ea typeface="Source Sans Pro"/>
                <a:cs typeface="Source Sans Pro"/>
                <a:sym typeface="Source Sans Pro"/>
              </a:rPr>
              <a:t>3</a:t>
            </a:r>
            <a:endParaRPr sz="4000">
              <a:solidFill>
                <a:schemeClr val="lt1"/>
              </a:solidFill>
              <a:latin typeface="Source Sans Pro SemiBold"/>
              <a:ea typeface="Source Sans Pro SemiBold"/>
              <a:cs typeface="Source Sans Pro SemiBold"/>
              <a:sym typeface="Source Sans Pro SemiBold"/>
            </a:endParaRPr>
          </a:p>
        </p:txBody>
      </p:sp>
      <p:sp>
        <p:nvSpPr>
          <p:cNvPr id="297" name="Usability testing" descr="Analytics for FY2023 Quarter 2 (title slide)" title="PX Portfolio"/>
          <p:cNvSpPr txBox="1"/>
          <p:nvPr/>
        </p:nvSpPr>
        <p:spPr>
          <a:xfrm>
            <a:off x="1327775" y="1863650"/>
            <a:ext cx="5594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500" b="1">
                <a:solidFill>
                  <a:srgbClr val="11385B"/>
                </a:solidFill>
                <a:latin typeface="Source Sans Pro"/>
                <a:ea typeface="Source Sans Pro"/>
                <a:cs typeface="Source Sans Pro"/>
                <a:sym typeface="Source Sans Pro"/>
              </a:rPr>
              <a:t>Usability testing</a:t>
            </a:r>
            <a:endParaRPr sz="4500" b="1">
              <a:solidFill>
                <a:srgbClr val="CCECF2"/>
              </a:solidFill>
              <a:latin typeface="Source Sans Pro"/>
              <a:ea typeface="Source Sans Pro"/>
              <a:cs typeface="Source Sans Pro"/>
              <a:sym typeface="Source Sans Pro"/>
            </a:endParaRPr>
          </a:p>
        </p:txBody>
      </p:sp>
      <p:sp>
        <p:nvSpPr>
          <p:cNvPr id="296"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2" name="Title 1">
            <a:extLst>
              <a:ext uri="{FF2B5EF4-FFF2-40B4-BE49-F238E27FC236}">
                <a16:creationId xmlns:a16="http://schemas.microsoft.com/office/drawing/2014/main" id="{669B9793-6818-FACC-C497-A1A1546671EB}"/>
              </a:ext>
            </a:extLst>
          </p:cNvPr>
          <p:cNvSpPr>
            <a:spLocks noGrp="1"/>
          </p:cNvSpPr>
          <p:nvPr>
            <p:ph type="title" idx="4294967295"/>
          </p:nvPr>
        </p:nvSpPr>
        <p:spPr>
          <a:xfrm>
            <a:off x="671331" y="439911"/>
            <a:ext cx="4097439" cy="693000"/>
          </a:xfrm>
        </p:spPr>
        <p:txBody>
          <a:bodyPr/>
          <a:lstStyle/>
          <a:p>
            <a:r>
              <a:rPr lang="en-US" sz="3000" b="1" dirty="0">
                <a:solidFill>
                  <a:schemeClr val="bg1"/>
                </a:solidFill>
                <a:latin typeface="Source Sans Pro SemiBold" panose="020F0502020204030204" pitchFamily="34" charset="0"/>
                <a:cs typeface="Source Sans Pro SemiBold" panose="020F0502020204030204" pitchFamily="34" charset="0"/>
              </a:rPr>
              <a:t>About this usability test</a:t>
            </a:r>
          </a:p>
        </p:txBody>
      </p:sp>
      <p:pic>
        <p:nvPicPr>
          <p:cNvPr id="316" name="USA Gov logo" descr="USA.Gov logo."/>
          <p:cNvPicPr preferRelativeResize="0"/>
          <p:nvPr/>
        </p:nvPicPr>
        <p:blipFill>
          <a:blip r:embed="rId3">
            <a:alphaModFix/>
          </a:blip>
          <a:stretch>
            <a:fillRect/>
          </a:stretch>
        </p:blipFill>
        <p:spPr>
          <a:xfrm>
            <a:off x="877752" y="1879839"/>
            <a:ext cx="505900" cy="505900"/>
          </a:xfrm>
          <a:prstGeom prst="rect">
            <a:avLst/>
          </a:prstGeom>
          <a:noFill/>
          <a:ln>
            <a:noFill/>
          </a:ln>
        </p:spPr>
      </p:pic>
      <p:sp>
        <p:nvSpPr>
          <p:cNvPr id="305" name="Tested our Scams Wizard prototype" descr="Title slide indicates that the following slides will report on USAGov metrics." title="USAGov Web Metrics"/>
          <p:cNvSpPr txBox="1"/>
          <p:nvPr/>
        </p:nvSpPr>
        <p:spPr>
          <a:xfrm>
            <a:off x="1420376" y="1823050"/>
            <a:ext cx="24234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Tested our Scams Wizard prototype</a:t>
            </a:r>
            <a:endParaRPr sz="1800" dirty="0">
              <a:solidFill>
                <a:srgbClr val="11385B"/>
              </a:solidFill>
              <a:latin typeface="Source Sans Pro Light"/>
              <a:ea typeface="Source Sans Pro Light"/>
              <a:cs typeface="Source Sans Pro Light"/>
              <a:sym typeface="Source Sans Pro Light"/>
            </a:endParaRPr>
          </a:p>
        </p:txBody>
      </p:sp>
      <p:pic>
        <p:nvPicPr>
          <p:cNvPr id="315" name="Stopwatch icon" descr="Stopwatch timer running time icon."/>
          <p:cNvPicPr preferRelativeResize="0"/>
          <p:nvPr/>
        </p:nvPicPr>
        <p:blipFill>
          <a:blip r:embed="rId4">
            <a:alphaModFix/>
          </a:blip>
          <a:stretch>
            <a:fillRect/>
          </a:stretch>
        </p:blipFill>
        <p:spPr>
          <a:xfrm>
            <a:off x="849750" y="3288403"/>
            <a:ext cx="505900" cy="505900"/>
          </a:xfrm>
          <a:prstGeom prst="rect">
            <a:avLst/>
          </a:prstGeom>
          <a:noFill/>
          <a:ln>
            <a:noFill/>
          </a:ln>
        </p:spPr>
      </p:pic>
      <p:sp>
        <p:nvSpPr>
          <p:cNvPr id="311" name="30 minutes interviews" descr="Title slide indicates that the following slides will report on USAGov metrics." title="USAGov Web Metrics"/>
          <p:cNvSpPr txBox="1"/>
          <p:nvPr/>
        </p:nvSpPr>
        <p:spPr>
          <a:xfrm>
            <a:off x="1433200" y="3222178"/>
            <a:ext cx="2766300" cy="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30 minute conversational interviews</a:t>
            </a:r>
            <a:endParaRPr sz="1800" dirty="0">
              <a:solidFill>
                <a:srgbClr val="11385B"/>
              </a:solidFill>
              <a:latin typeface="Source Sans Pro Light"/>
              <a:ea typeface="Source Sans Pro Light"/>
              <a:cs typeface="Source Sans Pro Light"/>
              <a:sym typeface="Source Sans Pro Light"/>
            </a:endParaRPr>
          </a:p>
        </p:txBody>
      </p:sp>
      <p:pic>
        <p:nvPicPr>
          <p:cNvPr id="314" name="Customer service icon" descr="Help support icon."/>
          <p:cNvPicPr preferRelativeResize="0"/>
          <p:nvPr/>
        </p:nvPicPr>
        <p:blipFill>
          <a:blip r:embed="rId5">
            <a:alphaModFix/>
          </a:blip>
          <a:stretch>
            <a:fillRect/>
          </a:stretch>
        </p:blipFill>
        <p:spPr>
          <a:xfrm>
            <a:off x="4645327" y="1876017"/>
            <a:ext cx="505900" cy="487732"/>
          </a:xfrm>
          <a:prstGeom prst="rect">
            <a:avLst/>
          </a:prstGeom>
          <a:noFill/>
          <a:ln>
            <a:noFill/>
          </a:ln>
        </p:spPr>
      </p:pic>
      <p:sp>
        <p:nvSpPr>
          <p:cNvPr id="312" name="Remote and moderated" descr="Title slide indicates that the following slides will report on USAGov metrics." title="USAGov Web Metrics"/>
          <p:cNvSpPr txBox="1"/>
          <p:nvPr/>
        </p:nvSpPr>
        <p:spPr>
          <a:xfrm>
            <a:off x="5353950" y="1750875"/>
            <a:ext cx="2423400" cy="94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Remote and moderated  </a:t>
            </a:r>
            <a:endParaRPr sz="1800" dirty="0">
              <a:solidFill>
                <a:srgbClr val="11385B"/>
              </a:solidFill>
              <a:latin typeface="Source Sans Pro Light"/>
              <a:ea typeface="Source Sans Pro Light"/>
              <a:cs typeface="Source Sans Pro Light"/>
              <a:sym typeface="Source Sans Pro Light"/>
            </a:endParaRPr>
          </a:p>
        </p:txBody>
      </p:sp>
      <p:pic>
        <p:nvPicPr>
          <p:cNvPr id="318" name="Hand with mobile icon" descr="Hand holding mobile icon."/>
          <p:cNvPicPr preferRelativeResize="0"/>
          <p:nvPr/>
        </p:nvPicPr>
        <p:blipFill>
          <a:blip r:embed="rId6">
            <a:alphaModFix/>
          </a:blip>
          <a:stretch>
            <a:fillRect/>
          </a:stretch>
        </p:blipFill>
        <p:spPr>
          <a:xfrm>
            <a:off x="4663076" y="3302078"/>
            <a:ext cx="510875" cy="510830"/>
          </a:xfrm>
          <a:prstGeom prst="rect">
            <a:avLst/>
          </a:prstGeom>
          <a:noFill/>
          <a:ln>
            <a:noFill/>
          </a:ln>
        </p:spPr>
      </p:pic>
      <p:sp>
        <p:nvSpPr>
          <p:cNvPr id="313" name="English &amp; Spanish mobile and desktop users" descr="Title slide indicates that the following slides will report on USAGov metrics." title="USAGov Web Metrics"/>
          <p:cNvSpPr txBox="1"/>
          <p:nvPr/>
        </p:nvSpPr>
        <p:spPr>
          <a:xfrm>
            <a:off x="5353950" y="3222178"/>
            <a:ext cx="3509964" cy="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5 English &amp; 1 Spanish mobile users</a:t>
            </a:r>
            <a:endParaRPr sz="1800" dirty="0">
              <a:solidFill>
                <a:srgbClr val="11385B"/>
              </a:solidFill>
              <a:latin typeface="Source Sans Pro Light"/>
              <a:ea typeface="Source Sans Pro Light"/>
              <a:cs typeface="Source Sans Pro Light"/>
              <a:sym typeface="Source Sans Pro Light"/>
            </a:endParaRPr>
          </a:p>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4 English &amp; 4 Spanish desktop users</a:t>
            </a:r>
            <a:endParaRPr sz="1800" dirty="0">
              <a:solidFill>
                <a:srgbClr val="11385B"/>
              </a:solidFill>
              <a:latin typeface="Source Sans Pro Light"/>
              <a:ea typeface="Source Sans Pro Light"/>
              <a:cs typeface="Source Sans Pro Light"/>
              <a:sym typeface="Source Sans Pro Light"/>
            </a:endParaRPr>
          </a:p>
        </p:txBody>
      </p:sp>
      <p:sp>
        <p:nvSpPr>
          <p:cNvPr id="308"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09947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Title"/>
          <p:cNvSpPr txBox="1">
            <a:spLocks noGrp="1"/>
          </p:cNvSpPr>
          <p:nvPr>
            <p:ph type="ctrTitle" idx="4294967295"/>
          </p:nvPr>
        </p:nvSpPr>
        <p:spPr>
          <a:xfrm>
            <a:off x="670324" y="439838"/>
            <a:ext cx="6911094" cy="6713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rPr>
              <a:t>Testing our mobile prototype with a user</a:t>
            </a:r>
            <a:endParaRPr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endParaRPr>
          </a:p>
        </p:txBody>
      </p:sp>
      <p:sp>
        <p:nvSpPr>
          <p:cNvPr id="323"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13" name="Screenshot usability testing" descr="Screenshot of a usability testing video call. &#10;">
            <a:extLst>
              <a:ext uri="{FF2B5EF4-FFF2-40B4-BE49-F238E27FC236}">
                <a16:creationId xmlns:a16="http://schemas.microsoft.com/office/drawing/2014/main" id="{7A3AF454-254F-7D25-CD38-C7D2343141EF}"/>
              </a:ext>
            </a:extLst>
          </p:cNvPr>
          <p:cNvGrpSpPr/>
          <p:nvPr/>
        </p:nvGrpSpPr>
        <p:grpSpPr>
          <a:xfrm>
            <a:off x="670325" y="1246830"/>
            <a:ext cx="3368275" cy="3243856"/>
            <a:chOff x="670325" y="1246830"/>
            <a:chExt cx="3368275" cy="3243856"/>
          </a:xfrm>
        </p:grpSpPr>
        <p:pic>
          <p:nvPicPr>
            <p:cNvPr id="326" name="Usability testing screenshot" descr="Screenshot of our moderated usability testing&#10;"/>
            <p:cNvPicPr preferRelativeResize="0"/>
            <p:nvPr/>
          </p:nvPicPr>
          <p:blipFill>
            <a:blip r:embed="rId3">
              <a:alphaModFix/>
            </a:blip>
            <a:stretch>
              <a:fillRect/>
            </a:stretch>
          </p:blipFill>
          <p:spPr>
            <a:xfrm>
              <a:off x="670325" y="1246830"/>
              <a:ext cx="3368275" cy="3243856"/>
            </a:xfrm>
            <a:prstGeom prst="rect">
              <a:avLst/>
            </a:prstGeom>
            <a:noFill/>
            <a:ln>
              <a:noFill/>
            </a:ln>
            <a:effectLst>
              <a:outerShdw blurRad="142875" dist="76200" dir="3300000" algn="bl" rotWithShape="0">
                <a:srgbClr val="000000">
                  <a:alpha val="10000"/>
                </a:srgbClr>
              </a:outerShdw>
            </a:effectLst>
          </p:spPr>
        </p:pic>
        <p:sp>
          <p:nvSpPr>
            <p:cNvPr id="11" name="Black rectangle" descr="Black rectangle&#10;">
              <a:extLst>
                <a:ext uri="{FF2B5EF4-FFF2-40B4-BE49-F238E27FC236}">
                  <a16:creationId xmlns:a16="http://schemas.microsoft.com/office/drawing/2014/main" id="{7DAD5732-66AE-C902-6854-7BF697B81A80}"/>
                </a:ext>
              </a:extLst>
            </p:cNvPr>
            <p:cNvSpPr/>
            <p:nvPr/>
          </p:nvSpPr>
          <p:spPr>
            <a:xfrm>
              <a:off x="958850" y="1374776"/>
              <a:ext cx="841375" cy="171450"/>
            </a:xfrm>
            <a:prstGeom prst="rect">
              <a:avLst/>
            </a:prstGeom>
            <a:solidFill>
              <a:srgbClr val="1A1D1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 name="Rounded Rectangular Callout 2">
            <a:extLst>
              <a:ext uri="{FF2B5EF4-FFF2-40B4-BE49-F238E27FC236}">
                <a16:creationId xmlns:a16="http://schemas.microsoft.com/office/drawing/2014/main" id="{BE210DBD-81FB-6104-C66F-4502FBB0D361}"/>
              </a:ext>
            </a:extLst>
          </p:cNvPr>
          <p:cNvSpPr/>
          <p:nvPr/>
        </p:nvSpPr>
        <p:spPr>
          <a:xfrm>
            <a:off x="4572000" y="1246830"/>
            <a:ext cx="3901675" cy="3243856"/>
          </a:xfrm>
          <a:prstGeom prst="wedgeRoundRectCallout">
            <a:avLst>
              <a:gd name="adj1" fmla="val -72243"/>
              <a:gd name="adj2" fmla="val -41479"/>
              <a:gd name="adj3" fmla="val 16667"/>
            </a:avLst>
          </a:prstGeom>
          <a:solidFill>
            <a:schemeClr val="bg2">
              <a:lumMod val="20000"/>
              <a:lumOff val="80000"/>
            </a:schemeClr>
          </a:solidFill>
          <a:ln w="12700">
            <a:solidFill>
              <a:schemeClr val="bg2"/>
            </a:solidFill>
          </a:ln>
          <a:effectLst>
            <a:outerShdw blurRad="50800" dist="50046" dir="2100000" algn="tl" rotWithShape="0">
              <a:prstClr val="black">
                <a:alpha val="756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457200" lvl="0" indent="0" algn="just" rtl="0">
              <a:lnSpc>
                <a:spcPct val="115000"/>
              </a:lnSpc>
              <a:spcBef>
                <a:spcPts val="1000"/>
              </a:spcBef>
              <a:spcAft>
                <a:spcPts val="0"/>
              </a:spcAft>
              <a:buNone/>
            </a:pPr>
            <a:endParaRPr lang="en-US" sz="1400" i="1" dirty="0">
              <a:solidFill>
                <a:srgbClr val="11385B"/>
              </a:solidFill>
              <a:latin typeface="Source Sans Pro"/>
              <a:ea typeface="Source Sans Pro"/>
              <a:cs typeface="Source Sans Pro"/>
              <a:sym typeface="Source Sans Pro"/>
            </a:endParaRPr>
          </a:p>
          <a:p>
            <a:pPr marL="0" lvl="0" indent="0" algn="just" rtl="0">
              <a:lnSpc>
                <a:spcPct val="115000"/>
              </a:lnSpc>
              <a:spcBef>
                <a:spcPts val="0"/>
              </a:spcBef>
              <a:spcAft>
                <a:spcPts val="0"/>
              </a:spcAft>
              <a:buClr>
                <a:schemeClr val="dk1"/>
              </a:buClr>
              <a:buSzPts val="1100"/>
              <a:buFont typeface="Arial"/>
              <a:buNone/>
            </a:pPr>
            <a:r>
              <a:rPr lang="en-US" sz="1400" b="1" i="1" dirty="0">
                <a:solidFill>
                  <a:srgbClr val="11385B"/>
                </a:solidFill>
                <a:latin typeface="Source Sans Pro"/>
                <a:ea typeface="Source Sans Pro"/>
                <a:cs typeface="Source Sans Pro"/>
                <a:sym typeface="Source Sans Pro"/>
              </a:rPr>
              <a:t>Moderator</a:t>
            </a:r>
            <a:r>
              <a:rPr lang="en-US" sz="1400" i="1" dirty="0">
                <a:solidFill>
                  <a:srgbClr val="11385B"/>
                </a:solidFill>
                <a:latin typeface="Source Sans Pro"/>
                <a:ea typeface="Source Sans Pro"/>
                <a:cs typeface="Source Sans Pro"/>
                <a:sym typeface="Source Sans Pro"/>
              </a:rPr>
              <a:t>: “Do you prefer the shorter screen, to the point or do you feel like that little bit of extra information would be helpful?”</a:t>
            </a:r>
          </a:p>
          <a:p>
            <a:pPr marL="0" lvl="0" indent="0" algn="just" rtl="0">
              <a:lnSpc>
                <a:spcPct val="115000"/>
              </a:lnSpc>
              <a:spcBef>
                <a:spcPts val="0"/>
              </a:spcBef>
              <a:spcAft>
                <a:spcPts val="0"/>
              </a:spcAft>
              <a:buClr>
                <a:schemeClr val="dk1"/>
              </a:buClr>
              <a:buSzPts val="1100"/>
              <a:buFont typeface="Arial"/>
              <a:buNone/>
            </a:pPr>
            <a:endParaRPr lang="en-US" sz="1400" i="1" dirty="0">
              <a:solidFill>
                <a:srgbClr val="11385B"/>
              </a:solidFill>
              <a:latin typeface="Source Sans Pro"/>
              <a:ea typeface="Source Sans Pro"/>
              <a:cs typeface="Source Sans Pro"/>
              <a:sym typeface="Source Sans Pro"/>
            </a:endParaRPr>
          </a:p>
          <a:p>
            <a:pPr marL="0" lvl="0" indent="0" algn="just" rtl="0">
              <a:lnSpc>
                <a:spcPct val="115000"/>
              </a:lnSpc>
              <a:spcBef>
                <a:spcPts val="0"/>
              </a:spcBef>
              <a:spcAft>
                <a:spcPts val="0"/>
              </a:spcAft>
              <a:buClr>
                <a:schemeClr val="dk1"/>
              </a:buClr>
              <a:buSzPts val="1100"/>
              <a:buFont typeface="Arial"/>
              <a:buNone/>
            </a:pPr>
            <a:r>
              <a:rPr lang="en-US" sz="1400" b="1" dirty="0">
                <a:solidFill>
                  <a:srgbClr val="11385B"/>
                </a:solidFill>
                <a:latin typeface="Source Sans Pro"/>
                <a:ea typeface="Source Sans Pro"/>
                <a:cs typeface="Source Sans Pro"/>
                <a:sym typeface="Source Sans Pro"/>
              </a:rPr>
              <a:t>User</a:t>
            </a:r>
            <a:r>
              <a:rPr lang="en-US" sz="1400" dirty="0">
                <a:solidFill>
                  <a:srgbClr val="11385B"/>
                </a:solidFill>
                <a:latin typeface="Source Sans Pro"/>
                <a:ea typeface="Source Sans Pro"/>
                <a:cs typeface="Source Sans Pro"/>
                <a:sym typeface="Source Sans Pro"/>
              </a:rPr>
              <a:t>:</a:t>
            </a:r>
            <a:r>
              <a:rPr lang="en-US" sz="1400" i="1" dirty="0">
                <a:solidFill>
                  <a:srgbClr val="11385B"/>
                </a:solidFill>
                <a:latin typeface="Source Sans Pro"/>
                <a:ea typeface="Source Sans Pro"/>
                <a:cs typeface="Source Sans Pro"/>
                <a:sym typeface="Source Sans Pro"/>
              </a:rPr>
              <a:t> “To a person in this situation I think less is more. If you're having to look through too much information, you start getting a little confused and you even start panicking. The shorter version is right to the point and let’s me know what needs to be handled” </a:t>
            </a:r>
          </a:p>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2" name="Title 1">
            <a:extLst>
              <a:ext uri="{FF2B5EF4-FFF2-40B4-BE49-F238E27FC236}">
                <a16:creationId xmlns:a16="http://schemas.microsoft.com/office/drawing/2014/main" id="{507D18B3-B183-77FB-CFE8-6A548C55A772}"/>
              </a:ext>
            </a:extLst>
          </p:cNvPr>
          <p:cNvSpPr>
            <a:spLocks noGrp="1"/>
          </p:cNvSpPr>
          <p:nvPr>
            <p:ph type="title" idx="4294967295"/>
          </p:nvPr>
        </p:nvSpPr>
        <p:spPr>
          <a:xfrm>
            <a:off x="671333" y="439838"/>
            <a:ext cx="6817487" cy="671332"/>
          </a:xfrm>
        </p:spPr>
        <p:txBody>
          <a:bodyPr/>
          <a:lstStyle/>
          <a:p>
            <a:r>
              <a:rPr lang="en-US" sz="3000" b="1" dirty="0">
                <a:solidFill>
                  <a:schemeClr val="bg1"/>
                </a:solidFill>
                <a:latin typeface="Source Sans Pro SemiBold" panose="020F0502020204030204" pitchFamily="34" charset="0"/>
                <a:cs typeface="Source Sans Pro SemiBold" panose="020F0502020204030204" pitchFamily="34" charset="0"/>
              </a:rPr>
              <a:t>What we learned from this usability test </a:t>
            </a:r>
            <a:br>
              <a:rPr lang="en-US" sz="3000" b="1" dirty="0">
                <a:solidFill>
                  <a:schemeClr val="bg1"/>
                </a:solidFill>
                <a:latin typeface="Source Sans Pro SemiBold" panose="020F0502020204030204" pitchFamily="34" charset="0"/>
                <a:cs typeface="Source Sans Pro SemiBold" panose="020F0502020204030204" pitchFamily="34" charset="0"/>
              </a:rPr>
            </a:br>
            <a:br>
              <a:rPr lang="en-US" sz="3000" b="1" dirty="0">
                <a:solidFill>
                  <a:schemeClr val="bg1"/>
                </a:solidFill>
                <a:latin typeface="Source Sans Pro SemiBold" panose="020F0502020204030204" pitchFamily="34" charset="0"/>
                <a:cs typeface="Source Sans Pro SemiBold" panose="020F0502020204030204" pitchFamily="34" charset="0"/>
              </a:rPr>
            </a:br>
            <a:r>
              <a:rPr lang="en-US" sz="3000" b="1" dirty="0">
                <a:solidFill>
                  <a:schemeClr val="bg1"/>
                </a:solidFill>
                <a:latin typeface="Source Sans Pro SemiBold" panose="020F0502020204030204" pitchFamily="34" charset="0"/>
                <a:cs typeface="Source Sans Pro SemiBold" panose="020F0502020204030204" pitchFamily="34" charset="0"/>
              </a:rPr>
              <a:t>1</a:t>
            </a:r>
          </a:p>
        </p:txBody>
      </p:sp>
      <p:sp>
        <p:nvSpPr>
          <p:cNvPr id="336" name="Number 1" title="Number 1"/>
          <p:cNvSpPr txBox="1"/>
          <p:nvPr/>
        </p:nvSpPr>
        <p:spPr>
          <a:xfrm>
            <a:off x="1081237"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11385B"/>
                </a:solidFill>
                <a:latin typeface="Source Sans Pro SemiBold"/>
                <a:ea typeface="Source Sans Pro SemiBold"/>
                <a:cs typeface="Source Sans Pro SemiBold"/>
                <a:sym typeface="Source Sans Pro SemiBold"/>
              </a:rPr>
              <a:t>1</a:t>
            </a:r>
            <a:endParaRPr sz="2000">
              <a:solidFill>
                <a:srgbClr val="11385B"/>
              </a:solidFill>
              <a:latin typeface="Source Sans Pro SemiBold"/>
              <a:ea typeface="Source Sans Pro SemiBold"/>
              <a:cs typeface="Source Sans Pro SemiBold"/>
              <a:sym typeface="Source Sans Pro SemiBold"/>
            </a:endParaRPr>
          </a:p>
        </p:txBody>
      </p:sp>
      <p:sp>
        <p:nvSpPr>
          <p:cNvPr id="331" name="Lesson 1" title="Participants highlighted the emotional stage and stressful times when experiencing a scam. "/>
          <p:cNvSpPr txBox="1"/>
          <p:nvPr/>
        </p:nvSpPr>
        <p:spPr>
          <a:xfrm>
            <a:off x="1024375" y="2260232"/>
            <a:ext cx="21240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Participants highlighted the emotional stage and stressful times when experiencing a scam. </a:t>
            </a:r>
            <a:endParaRPr sz="1800" dirty="0">
              <a:solidFill>
                <a:srgbClr val="11385B"/>
              </a:solidFill>
              <a:latin typeface="Source Sans Pro Light"/>
              <a:ea typeface="Source Sans Pro Light"/>
              <a:cs typeface="Source Sans Pro Light"/>
              <a:sym typeface="Source Sans Pro Light"/>
            </a:endParaRPr>
          </a:p>
        </p:txBody>
      </p:sp>
      <p:sp>
        <p:nvSpPr>
          <p:cNvPr id="333" name="Page Number "/>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Title 1">
            <a:extLst>
              <a:ext uri="{FF2B5EF4-FFF2-40B4-BE49-F238E27FC236}">
                <a16:creationId xmlns:a16="http://schemas.microsoft.com/office/drawing/2014/main" id="{49F2CF31-E893-7F9F-4184-8CBEBA945F10}"/>
              </a:ext>
            </a:extLst>
          </p:cNvPr>
          <p:cNvSpPr>
            <a:spLocks noGrp="1"/>
          </p:cNvSpPr>
          <p:nvPr>
            <p:ph type="title" idx="4294967295"/>
          </p:nvPr>
        </p:nvSpPr>
        <p:spPr>
          <a:xfrm>
            <a:off x="671332" y="439839"/>
            <a:ext cx="6817488" cy="671332"/>
          </a:xfrm>
        </p:spPr>
        <p:txBody>
          <a:bodyPr/>
          <a:lstStyle/>
          <a:p>
            <a:r>
              <a:rPr lang="en-US" sz="3000" b="1" dirty="0">
                <a:solidFill>
                  <a:schemeClr val="bg1"/>
                </a:solidFill>
                <a:latin typeface="Source Sans Pro SemiBold" panose="020F0502020204030204" pitchFamily="34" charset="0"/>
                <a:cs typeface="Source Sans Pro SemiBold" panose="020F0502020204030204" pitchFamily="34" charset="0"/>
              </a:rPr>
              <a:t>What we learned from this usability</a:t>
            </a:r>
            <a:r>
              <a:rPr lang="en-US" sz="3000" b="1" baseline="0" dirty="0">
                <a:solidFill>
                  <a:schemeClr val="bg1"/>
                </a:solidFill>
                <a:latin typeface="Source Sans Pro SemiBold" panose="020F0502020204030204" pitchFamily="34" charset="0"/>
                <a:cs typeface="Source Sans Pro SemiBold" panose="020F0502020204030204" pitchFamily="34" charset="0"/>
              </a:rPr>
              <a:t> test</a:t>
            </a:r>
            <a:br>
              <a:rPr lang="en-US" sz="3000" b="1" baseline="0" dirty="0">
                <a:solidFill>
                  <a:schemeClr val="bg1"/>
                </a:solidFill>
                <a:latin typeface="Source Sans Pro SemiBold" panose="020F0502020204030204" pitchFamily="34" charset="0"/>
                <a:cs typeface="Source Sans Pro SemiBold" panose="020F0502020204030204" pitchFamily="34" charset="0"/>
              </a:rPr>
            </a:br>
            <a:br>
              <a:rPr lang="en-US" sz="3000" b="1" baseline="0" dirty="0">
                <a:solidFill>
                  <a:schemeClr val="bg1"/>
                </a:solidFill>
                <a:latin typeface="Source Sans Pro SemiBold" panose="020F0502020204030204" pitchFamily="34" charset="0"/>
                <a:cs typeface="Source Sans Pro SemiBold" panose="020F0502020204030204" pitchFamily="34" charset="0"/>
              </a:rPr>
            </a:br>
            <a:r>
              <a:rPr lang="en-US" sz="3000" b="1" baseline="0" dirty="0">
                <a:solidFill>
                  <a:schemeClr val="bg1"/>
                </a:solidFill>
                <a:latin typeface="Source Sans Pro SemiBold" panose="020F0502020204030204" pitchFamily="34" charset="0"/>
                <a:cs typeface="Source Sans Pro SemiBold" panose="020F0502020204030204" pitchFamily="34" charset="0"/>
              </a:rPr>
              <a:t>2</a:t>
            </a:r>
            <a:endParaRPr lang="en-US" sz="3000" b="1" dirty="0">
              <a:solidFill>
                <a:schemeClr val="bg1"/>
              </a:solidFill>
              <a:latin typeface="Source Sans Pro SemiBold" panose="020F0502020204030204" pitchFamily="34" charset="0"/>
              <a:cs typeface="Source Sans Pro SemiBold" panose="020F0502020204030204" pitchFamily="34" charset="0"/>
            </a:endParaRPr>
          </a:p>
        </p:txBody>
      </p:sp>
      <p:sp>
        <p:nvSpPr>
          <p:cNvPr id="13" name="Number 1" title="Number 1">
            <a:extLst>
              <a:ext uri="{FF2B5EF4-FFF2-40B4-BE49-F238E27FC236}">
                <a16:creationId xmlns:a16="http://schemas.microsoft.com/office/drawing/2014/main" id="{749455BC-A18C-2895-6D27-B25C3C90552F}"/>
              </a:ext>
            </a:extLst>
          </p:cNvPr>
          <p:cNvSpPr txBox="1"/>
          <p:nvPr/>
        </p:nvSpPr>
        <p:spPr>
          <a:xfrm>
            <a:off x="1081237"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11385B"/>
                </a:solidFill>
                <a:latin typeface="Source Sans Pro SemiBold"/>
                <a:ea typeface="Source Sans Pro SemiBold"/>
                <a:cs typeface="Source Sans Pro SemiBold"/>
                <a:sym typeface="Source Sans Pro SemiBold"/>
              </a:rPr>
              <a:t>1</a:t>
            </a:r>
            <a:endParaRPr sz="2000">
              <a:solidFill>
                <a:srgbClr val="11385B"/>
              </a:solidFill>
              <a:latin typeface="Source Sans Pro SemiBold"/>
              <a:ea typeface="Source Sans Pro SemiBold"/>
              <a:cs typeface="Source Sans Pro SemiBold"/>
              <a:sym typeface="Source Sans Pro SemiBold"/>
            </a:endParaRPr>
          </a:p>
        </p:txBody>
      </p:sp>
      <p:sp>
        <p:nvSpPr>
          <p:cNvPr id="11" name="Lesson 1" title="Participants highlighted the emotional stage and stressful times when experiencing a scam. ">
            <a:extLst>
              <a:ext uri="{FF2B5EF4-FFF2-40B4-BE49-F238E27FC236}">
                <a16:creationId xmlns:a16="http://schemas.microsoft.com/office/drawing/2014/main" id="{4AD791AB-AA06-D912-9E10-8647BBABCB73}"/>
              </a:ext>
            </a:extLst>
          </p:cNvPr>
          <p:cNvSpPr txBox="1"/>
          <p:nvPr/>
        </p:nvSpPr>
        <p:spPr>
          <a:xfrm>
            <a:off x="1024375" y="2260232"/>
            <a:ext cx="21240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Participants highlighted the emotional stage and stressful times when experiencing a scam. </a:t>
            </a:r>
            <a:endParaRPr sz="1800" dirty="0">
              <a:solidFill>
                <a:srgbClr val="11385B"/>
              </a:solidFill>
              <a:latin typeface="Source Sans Pro Light"/>
              <a:ea typeface="Source Sans Pro Light"/>
              <a:cs typeface="Source Sans Pro Light"/>
              <a:sym typeface="Source Sans Pro Light"/>
            </a:endParaRPr>
          </a:p>
        </p:txBody>
      </p:sp>
      <p:sp>
        <p:nvSpPr>
          <p:cNvPr id="10" name="Number 2" descr="Title slide indicates that the following slides will report on USAGov metrics." title="USAGov Web Metrics">
            <a:extLst>
              <a:ext uri="{FF2B5EF4-FFF2-40B4-BE49-F238E27FC236}">
                <a16:creationId xmlns:a16="http://schemas.microsoft.com/office/drawing/2014/main" id="{E3684B26-74EA-ACD4-73D2-1363550E2074}"/>
              </a:ext>
            </a:extLst>
          </p:cNvPr>
          <p:cNvSpPr txBox="1"/>
          <p:nvPr/>
        </p:nvSpPr>
        <p:spPr>
          <a:xfrm>
            <a:off x="3579262"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dirty="0">
                <a:solidFill>
                  <a:srgbClr val="11385B"/>
                </a:solidFill>
                <a:latin typeface="Source Sans Pro SemiBold"/>
                <a:ea typeface="Source Sans Pro SemiBold"/>
                <a:cs typeface="Source Sans Pro SemiBold"/>
                <a:sym typeface="Source Sans Pro SemiBold"/>
              </a:rPr>
              <a:t>2</a:t>
            </a:r>
            <a:endParaRPr sz="2000" dirty="0">
              <a:solidFill>
                <a:srgbClr val="11385B"/>
              </a:solidFill>
              <a:latin typeface="Source Sans Pro SemiBold"/>
              <a:ea typeface="Source Sans Pro SemiBold"/>
              <a:cs typeface="Source Sans Pro SemiBold"/>
              <a:sym typeface="Source Sans Pro SemiBold"/>
            </a:endParaRPr>
          </a:p>
        </p:txBody>
      </p:sp>
      <p:sp>
        <p:nvSpPr>
          <p:cNvPr id="8" name="Lesson 2" descr="Title slide indicates that the following slides will report on USAGov metrics." title="USAGov Web Metrics">
            <a:extLst>
              <a:ext uri="{FF2B5EF4-FFF2-40B4-BE49-F238E27FC236}">
                <a16:creationId xmlns:a16="http://schemas.microsoft.com/office/drawing/2014/main" id="{59F00F9A-1F42-D388-3B81-B0A4CEADDE8D}"/>
              </a:ext>
            </a:extLst>
          </p:cNvPr>
          <p:cNvSpPr txBox="1"/>
          <p:nvPr/>
        </p:nvSpPr>
        <p:spPr>
          <a:xfrm>
            <a:off x="3522400" y="2260232"/>
            <a:ext cx="22239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By removing unnecessary wording and creating a cleaner wizard, the participants felt calmer.</a:t>
            </a:r>
            <a:endParaRPr sz="1800" dirty="0">
              <a:solidFill>
                <a:srgbClr val="11385B"/>
              </a:solidFill>
              <a:latin typeface="Source Sans Pro Light"/>
              <a:ea typeface="Source Sans Pro Light"/>
              <a:cs typeface="Source Sans Pro Light"/>
              <a:sym typeface="Source Sans Pro Light"/>
            </a:endParaRPr>
          </a:p>
        </p:txBody>
      </p:sp>
      <p:sp>
        <p:nvSpPr>
          <p:cNvPr id="343"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81835CDF-DB74-6BAB-BB6B-BEEFF358F2AB}"/>
              </a:ext>
            </a:extLst>
          </p:cNvPr>
          <p:cNvSpPr>
            <a:spLocks noGrp="1"/>
          </p:cNvSpPr>
          <p:nvPr>
            <p:ph type="title" idx="4294967295"/>
          </p:nvPr>
        </p:nvSpPr>
        <p:spPr>
          <a:xfrm>
            <a:off x="671332" y="439838"/>
            <a:ext cx="6817488" cy="671332"/>
          </a:xfrm>
        </p:spPr>
        <p:txBody>
          <a:bodyPr/>
          <a:lstStyle/>
          <a:p>
            <a:r>
              <a:rPr lang="en-US" sz="3000" b="1" dirty="0">
                <a:solidFill>
                  <a:schemeClr val="bg1"/>
                </a:solidFill>
                <a:latin typeface="Source Sans Pro SemiBold" panose="020F0502020204030204" pitchFamily="34" charset="0"/>
                <a:cs typeface="Source Sans Pro SemiBold" panose="020F0502020204030204" pitchFamily="34" charset="0"/>
              </a:rPr>
              <a:t>What we learned from this </a:t>
            </a:r>
            <a:r>
              <a:rPr lang="en-US" sz="3000" b="1" dirty="0">
                <a:solidFill>
                  <a:schemeClr val="bg1"/>
                </a:solidFill>
                <a:latin typeface="Source Sans Pro SemiBold" panose="020F0502020204030204" pitchFamily="34" charset="0"/>
                <a:ea typeface="Source Sans Pro" panose="020B0503030403020204" pitchFamily="34" charset="0"/>
                <a:cs typeface="Source Sans Pro SemiBold" panose="020F0502020204030204" pitchFamily="34" charset="0"/>
              </a:rPr>
              <a:t>usability</a:t>
            </a:r>
            <a:r>
              <a:rPr lang="en-US" sz="3000" b="1" baseline="0" dirty="0">
                <a:solidFill>
                  <a:schemeClr val="bg1"/>
                </a:solidFill>
                <a:latin typeface="Source Sans Pro SemiBold" panose="020F0502020204030204" pitchFamily="34" charset="0"/>
                <a:cs typeface="Source Sans Pro SemiBold" panose="020F0502020204030204" pitchFamily="34" charset="0"/>
              </a:rPr>
              <a:t> test</a:t>
            </a:r>
            <a:br>
              <a:rPr lang="en-US" sz="3000" b="1" baseline="0" dirty="0">
                <a:solidFill>
                  <a:schemeClr val="bg1"/>
                </a:solidFill>
                <a:latin typeface="Source Sans Pro SemiBold" panose="020F0502020204030204" pitchFamily="34" charset="0"/>
                <a:cs typeface="Source Sans Pro SemiBold" panose="020F0502020204030204" pitchFamily="34" charset="0"/>
              </a:rPr>
            </a:br>
            <a:br>
              <a:rPr lang="en-US" sz="3000" b="1" baseline="0" dirty="0">
                <a:solidFill>
                  <a:schemeClr val="bg1"/>
                </a:solidFill>
                <a:latin typeface="Source Sans Pro SemiBold" panose="020F0502020204030204" pitchFamily="34" charset="0"/>
                <a:cs typeface="Source Sans Pro SemiBold" panose="020F0502020204030204" pitchFamily="34" charset="0"/>
              </a:rPr>
            </a:br>
            <a:r>
              <a:rPr lang="en-US" sz="3000" b="1" baseline="0" dirty="0">
                <a:solidFill>
                  <a:schemeClr val="bg1"/>
                </a:solidFill>
                <a:latin typeface="Source Sans Pro SemiBold" panose="020F0502020204030204" pitchFamily="34" charset="0"/>
                <a:cs typeface="Source Sans Pro SemiBold" panose="020F0502020204030204" pitchFamily="34" charset="0"/>
              </a:rPr>
              <a:t>3</a:t>
            </a:r>
            <a:endParaRPr lang="en-US" sz="3000" b="1" dirty="0">
              <a:solidFill>
                <a:schemeClr val="bg1"/>
              </a:solidFill>
              <a:latin typeface="Source Sans Pro SemiBold" panose="020F0502020204030204" pitchFamily="34" charset="0"/>
              <a:cs typeface="Source Sans Pro SemiBold" panose="020F0502020204030204" pitchFamily="34" charset="0"/>
            </a:endParaRPr>
          </a:p>
        </p:txBody>
      </p:sp>
      <p:sp>
        <p:nvSpPr>
          <p:cNvPr id="10" name="Number 1" title="Number 1">
            <a:extLst>
              <a:ext uri="{FF2B5EF4-FFF2-40B4-BE49-F238E27FC236}">
                <a16:creationId xmlns:a16="http://schemas.microsoft.com/office/drawing/2014/main" id="{57893F9C-1786-D4F4-BBC0-2EDC5A12DE17}"/>
              </a:ext>
            </a:extLst>
          </p:cNvPr>
          <p:cNvSpPr txBox="1"/>
          <p:nvPr/>
        </p:nvSpPr>
        <p:spPr>
          <a:xfrm>
            <a:off x="1081237"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11385B"/>
                </a:solidFill>
                <a:latin typeface="Source Sans Pro SemiBold"/>
                <a:ea typeface="Source Sans Pro SemiBold"/>
                <a:cs typeface="Source Sans Pro SemiBold"/>
                <a:sym typeface="Source Sans Pro SemiBold"/>
              </a:rPr>
              <a:t>1</a:t>
            </a:r>
            <a:endParaRPr sz="2000">
              <a:solidFill>
                <a:srgbClr val="11385B"/>
              </a:solidFill>
              <a:latin typeface="Source Sans Pro SemiBold"/>
              <a:ea typeface="Source Sans Pro SemiBold"/>
              <a:cs typeface="Source Sans Pro SemiBold"/>
              <a:sym typeface="Source Sans Pro SemiBold"/>
            </a:endParaRPr>
          </a:p>
        </p:txBody>
      </p:sp>
      <p:sp>
        <p:nvSpPr>
          <p:cNvPr id="8" name="Lesson 1" title="Participants highlighted the emotional stage and stressful times when experiencing a scam. ">
            <a:extLst>
              <a:ext uri="{FF2B5EF4-FFF2-40B4-BE49-F238E27FC236}">
                <a16:creationId xmlns:a16="http://schemas.microsoft.com/office/drawing/2014/main" id="{2542979A-AEAC-882B-705C-4B1E89887CA0}"/>
              </a:ext>
            </a:extLst>
          </p:cNvPr>
          <p:cNvSpPr txBox="1"/>
          <p:nvPr/>
        </p:nvSpPr>
        <p:spPr>
          <a:xfrm>
            <a:off x="1024375" y="2260232"/>
            <a:ext cx="21240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Participants highlighted the emotional stage and stressful times when experiencing a scam. </a:t>
            </a:r>
            <a:endParaRPr sz="1800" dirty="0">
              <a:solidFill>
                <a:srgbClr val="11385B"/>
              </a:solidFill>
              <a:latin typeface="Source Sans Pro Light"/>
              <a:ea typeface="Source Sans Pro Light"/>
              <a:cs typeface="Source Sans Pro Light"/>
              <a:sym typeface="Source Sans Pro Light"/>
            </a:endParaRPr>
          </a:p>
        </p:txBody>
      </p:sp>
      <p:sp>
        <p:nvSpPr>
          <p:cNvPr id="7" name="Number 2" descr="Title slide indicates that the following slides will report on USAGov metrics." title="USAGov Web Metrics">
            <a:extLst>
              <a:ext uri="{FF2B5EF4-FFF2-40B4-BE49-F238E27FC236}">
                <a16:creationId xmlns:a16="http://schemas.microsoft.com/office/drawing/2014/main" id="{EFC91ACF-19E4-B91A-E974-13EC73D44B87}"/>
              </a:ext>
            </a:extLst>
          </p:cNvPr>
          <p:cNvSpPr txBox="1"/>
          <p:nvPr/>
        </p:nvSpPr>
        <p:spPr>
          <a:xfrm>
            <a:off x="3579262"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11385B"/>
                </a:solidFill>
                <a:latin typeface="Source Sans Pro SemiBold"/>
                <a:ea typeface="Source Sans Pro SemiBold"/>
                <a:cs typeface="Source Sans Pro SemiBold"/>
                <a:sym typeface="Source Sans Pro SemiBold"/>
              </a:rPr>
              <a:t>2</a:t>
            </a:r>
            <a:endParaRPr sz="2000">
              <a:solidFill>
                <a:srgbClr val="11385B"/>
              </a:solidFill>
              <a:latin typeface="Source Sans Pro SemiBold"/>
              <a:ea typeface="Source Sans Pro SemiBold"/>
              <a:cs typeface="Source Sans Pro SemiBold"/>
              <a:sym typeface="Source Sans Pro SemiBold"/>
            </a:endParaRPr>
          </a:p>
        </p:txBody>
      </p:sp>
      <p:sp>
        <p:nvSpPr>
          <p:cNvPr id="5" name="Lesson 2" descr="Title slide indicates that the following slides will report on USAGov metrics." title="USAGov Web Metrics">
            <a:extLst>
              <a:ext uri="{FF2B5EF4-FFF2-40B4-BE49-F238E27FC236}">
                <a16:creationId xmlns:a16="http://schemas.microsoft.com/office/drawing/2014/main" id="{DD8EED1D-ED76-E2A3-29D2-647D4248D88B}"/>
              </a:ext>
            </a:extLst>
          </p:cNvPr>
          <p:cNvSpPr txBox="1"/>
          <p:nvPr/>
        </p:nvSpPr>
        <p:spPr>
          <a:xfrm>
            <a:off x="3522400" y="2260232"/>
            <a:ext cx="22239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By removing unnecessary wording and creating a cleaner wizard, the participants felt calmer.</a:t>
            </a:r>
            <a:endParaRPr sz="1800" dirty="0">
              <a:solidFill>
                <a:srgbClr val="11385B"/>
              </a:solidFill>
              <a:latin typeface="Source Sans Pro Light"/>
              <a:ea typeface="Source Sans Pro Light"/>
              <a:cs typeface="Source Sans Pro Light"/>
              <a:sym typeface="Source Sans Pro Light"/>
            </a:endParaRPr>
          </a:p>
        </p:txBody>
      </p:sp>
      <p:sp>
        <p:nvSpPr>
          <p:cNvPr id="363" name="Number 3" descr="Title slide indicates that the following slides will report on USAGov metrics." title="USAGov Web Metrics"/>
          <p:cNvSpPr txBox="1"/>
          <p:nvPr/>
        </p:nvSpPr>
        <p:spPr>
          <a:xfrm>
            <a:off x="6177187" y="1755532"/>
            <a:ext cx="3351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dirty="0">
                <a:solidFill>
                  <a:srgbClr val="11385B"/>
                </a:solidFill>
                <a:latin typeface="Source Sans Pro SemiBold"/>
                <a:ea typeface="Source Sans Pro SemiBold"/>
                <a:cs typeface="Source Sans Pro SemiBold"/>
                <a:sym typeface="Source Sans Pro SemiBold"/>
              </a:rPr>
              <a:t>3</a:t>
            </a:r>
            <a:endParaRPr sz="2000" dirty="0">
              <a:solidFill>
                <a:srgbClr val="11385B"/>
              </a:solidFill>
              <a:latin typeface="Source Sans Pro SemiBold"/>
              <a:ea typeface="Source Sans Pro SemiBold"/>
              <a:cs typeface="Source Sans Pro SemiBold"/>
              <a:sym typeface="Source Sans Pro SemiBold"/>
            </a:endParaRPr>
          </a:p>
        </p:txBody>
      </p:sp>
      <p:sp>
        <p:nvSpPr>
          <p:cNvPr id="361" name="Lesson 3" descr="Title slide indicates that the following slides will report on USAGov metrics." title="USAGov Web Metrics"/>
          <p:cNvSpPr txBox="1"/>
          <p:nvPr/>
        </p:nvSpPr>
        <p:spPr>
          <a:xfrm>
            <a:off x="6120325" y="2260232"/>
            <a:ext cx="21240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11385B"/>
                </a:solidFill>
                <a:latin typeface="Source Sans Pro Light"/>
                <a:ea typeface="Source Sans Pro Light"/>
                <a:cs typeface="Source Sans Pro Light"/>
                <a:sym typeface="Source Sans Pro Light"/>
              </a:rPr>
              <a:t>Most participants prefer the scams wizard because is intuitive, clear, simple, and useful.</a:t>
            </a:r>
            <a:endParaRPr sz="1800">
              <a:solidFill>
                <a:srgbClr val="11385B"/>
              </a:solidFill>
              <a:latin typeface="Source Sans Pro Light"/>
              <a:ea typeface="Source Sans Pro Light"/>
              <a:cs typeface="Source Sans Pro Light"/>
              <a:sym typeface="Source Sans Pro Light"/>
            </a:endParaRPr>
          </a:p>
        </p:txBody>
      </p:sp>
      <p:sp>
        <p:nvSpPr>
          <p:cNvPr id="356"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2" name="Title 1">
            <a:extLst>
              <a:ext uri="{FF2B5EF4-FFF2-40B4-BE49-F238E27FC236}">
                <a16:creationId xmlns:a16="http://schemas.microsoft.com/office/drawing/2014/main" id="{164BE7C2-0FD7-028B-2914-BEED06A708FA}"/>
              </a:ext>
            </a:extLst>
          </p:cNvPr>
          <p:cNvSpPr>
            <a:spLocks noGrp="1"/>
          </p:cNvSpPr>
          <p:nvPr>
            <p:ph type="title" idx="4294967295"/>
          </p:nvPr>
        </p:nvSpPr>
        <p:spPr>
          <a:xfrm>
            <a:off x="0" y="444500"/>
            <a:ext cx="8521700" cy="573088"/>
          </a:xfrm>
        </p:spPr>
        <p:txBody>
          <a:bodyPr/>
          <a:lstStyle/>
          <a:p>
            <a:r>
              <a:rPr lang="en-US" dirty="0">
                <a:solidFill>
                  <a:srgbClr val="CCECF2"/>
                </a:solidFill>
              </a:rPr>
              <a:t>Voice</a:t>
            </a:r>
            <a:r>
              <a:rPr lang="en-US" baseline="0" dirty="0">
                <a:solidFill>
                  <a:srgbClr val="CCECF2"/>
                </a:solidFill>
              </a:rPr>
              <a:t> </a:t>
            </a:r>
            <a:r>
              <a:rPr lang="en-US" b="0" i="0" baseline="0" dirty="0">
                <a:solidFill>
                  <a:srgbClr val="CCECF2"/>
                </a:solidFill>
                <a:latin typeface="Source Sans Pro" panose="020B0503030403020204" pitchFamily="34" charset="0"/>
                <a:ea typeface="Source Sans Pro" panose="020B0503030403020204" pitchFamily="34" charset="0"/>
              </a:rPr>
              <a:t>user</a:t>
            </a:r>
            <a:r>
              <a:rPr lang="en-US" baseline="0" dirty="0">
                <a:solidFill>
                  <a:srgbClr val="CCECF2"/>
                </a:solidFill>
              </a:rPr>
              <a:t> interface</a:t>
            </a:r>
            <a:endParaRPr lang="en-US" dirty="0">
              <a:solidFill>
                <a:srgbClr val="CCECF2"/>
              </a:solidFill>
            </a:endParaRPr>
          </a:p>
        </p:txBody>
      </p:sp>
      <p:sp>
        <p:nvSpPr>
          <p:cNvPr id="373" name="Number 4" descr="Title slide indicates that the following slides will report on USAGov metrics." title="USAGov Web Metrics"/>
          <p:cNvSpPr txBox="1"/>
          <p:nvPr/>
        </p:nvSpPr>
        <p:spPr>
          <a:xfrm>
            <a:off x="718775" y="1892675"/>
            <a:ext cx="548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Source Sans Pro"/>
                <a:ea typeface="Source Sans Pro"/>
                <a:cs typeface="Source Sans Pro"/>
                <a:sym typeface="Source Sans Pro"/>
              </a:rPr>
              <a:t>4</a:t>
            </a:r>
            <a:endParaRPr sz="4000">
              <a:solidFill>
                <a:schemeClr val="lt1"/>
              </a:solidFill>
              <a:latin typeface="Source Sans Pro SemiBold"/>
              <a:ea typeface="Source Sans Pro SemiBold"/>
              <a:cs typeface="Source Sans Pro SemiBold"/>
              <a:sym typeface="Source Sans Pro SemiBold"/>
            </a:endParaRPr>
          </a:p>
        </p:txBody>
      </p:sp>
      <p:sp>
        <p:nvSpPr>
          <p:cNvPr id="371" name="Voice user interface" descr="Analytics for FY2023 Quarter 2 (title slide)" title="PX Portfolio"/>
          <p:cNvSpPr txBox="1"/>
          <p:nvPr/>
        </p:nvSpPr>
        <p:spPr>
          <a:xfrm>
            <a:off x="1327775" y="1863650"/>
            <a:ext cx="5594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500" b="1">
                <a:solidFill>
                  <a:srgbClr val="11385B"/>
                </a:solidFill>
                <a:latin typeface="Source Sans Pro"/>
                <a:ea typeface="Source Sans Pro"/>
                <a:cs typeface="Source Sans Pro"/>
                <a:sym typeface="Source Sans Pro"/>
              </a:rPr>
              <a:t>Voice user interface</a:t>
            </a:r>
            <a:endParaRPr sz="4500" b="1">
              <a:solidFill>
                <a:srgbClr val="CCECF2"/>
              </a:solidFill>
              <a:latin typeface="Source Sans Pro"/>
              <a:ea typeface="Source Sans Pro"/>
              <a:cs typeface="Source Sans Pro"/>
              <a:sym typeface="Source Sans Pro"/>
            </a:endParaRPr>
          </a:p>
        </p:txBody>
      </p:sp>
      <p:sp>
        <p:nvSpPr>
          <p:cNvPr id="370"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2" name="Title 1">
            <a:extLst>
              <a:ext uri="{FF2B5EF4-FFF2-40B4-BE49-F238E27FC236}">
                <a16:creationId xmlns:a16="http://schemas.microsoft.com/office/drawing/2014/main" id="{6A32FF6D-3DC2-B40A-5328-7A8AB2CFFE1F}"/>
              </a:ext>
            </a:extLst>
          </p:cNvPr>
          <p:cNvSpPr>
            <a:spLocks noGrp="1"/>
          </p:cNvSpPr>
          <p:nvPr>
            <p:ph type="title" idx="4294967295"/>
          </p:nvPr>
        </p:nvSpPr>
        <p:spPr/>
        <p:txBody>
          <a:bodyPr/>
          <a:lstStyle/>
          <a:p>
            <a:r>
              <a:rPr lang="en-US" dirty="0">
                <a:solidFill>
                  <a:srgbClr val="11385B"/>
                </a:solidFill>
              </a:rPr>
              <a:t>Adapting</a:t>
            </a:r>
            <a:r>
              <a:rPr lang="en-US" baseline="0" dirty="0">
                <a:solidFill>
                  <a:srgbClr val="11385B"/>
                </a:solidFill>
              </a:rPr>
              <a:t> </a:t>
            </a:r>
            <a:r>
              <a:rPr lang="en-US" dirty="0">
                <a:solidFill>
                  <a:srgbClr val="11385B"/>
                </a:solidFill>
              </a:rPr>
              <a:t>for </a:t>
            </a:r>
            <a:r>
              <a:rPr lang="en-US" b="0" i="0" dirty="0">
                <a:solidFill>
                  <a:srgbClr val="11385B"/>
                </a:solidFill>
                <a:latin typeface="Source Sans Pro" panose="020B0503030403020204" pitchFamily="34" charset="0"/>
                <a:ea typeface="Source Sans Pro" panose="020B0503030403020204" pitchFamily="34" charset="0"/>
              </a:rPr>
              <a:t>voice</a:t>
            </a:r>
            <a:r>
              <a:rPr lang="en-US" dirty="0">
                <a:solidFill>
                  <a:srgbClr val="11385B"/>
                </a:solidFill>
              </a:rPr>
              <a:t> interface</a:t>
            </a:r>
          </a:p>
        </p:txBody>
      </p:sp>
      <p:sp>
        <p:nvSpPr>
          <p:cNvPr id="379" name="Title description"/>
          <p:cNvSpPr txBox="1"/>
          <p:nvPr/>
        </p:nvSpPr>
        <p:spPr>
          <a:xfrm>
            <a:off x="562563" y="1594500"/>
            <a:ext cx="162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lt1"/>
                </a:solidFill>
                <a:latin typeface="Source Sans Pro"/>
                <a:ea typeface="Source Sans Pro"/>
                <a:cs typeface="Source Sans Pro"/>
                <a:sym typeface="Source Sans Pro"/>
              </a:rPr>
              <a:t>Adapting for voice interface</a:t>
            </a:r>
            <a:endParaRPr sz="2800" dirty="0">
              <a:solidFill>
                <a:schemeClr val="lt1"/>
              </a:solidFill>
              <a:latin typeface="Source Sans Pro Light"/>
              <a:ea typeface="Source Sans Pro Light"/>
              <a:cs typeface="Source Sans Pro Light"/>
              <a:sym typeface="Source Sans Pro Light"/>
            </a:endParaRPr>
          </a:p>
        </p:txBody>
      </p:sp>
      <p:sp>
        <p:nvSpPr>
          <p:cNvPr id="380" name="Page number "/>
          <p:cNvSpPr txBox="1">
            <a:spLocks noGrp="1"/>
          </p:cNvSpPr>
          <p:nvPr>
            <p:ph type="sldNum" idx="12"/>
          </p:nvPr>
        </p:nvSpPr>
        <p:spPr>
          <a:xfrm>
            <a:off x="37350" y="4698475"/>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bg1"/>
                </a:solidFill>
              </a:rPr>
              <a:t>18</a:t>
            </a:fld>
            <a:endParaRPr dirty="0">
              <a:solidFill>
                <a:schemeClr val="bg1"/>
              </a:solidFill>
            </a:endParaRPr>
          </a:p>
        </p:txBody>
      </p:sp>
      <p:pic>
        <p:nvPicPr>
          <p:cNvPr id="381" name="Copyright photo" descr="Photograph of a person holding a baby and touching voice device.&#10;&#10;"/>
          <p:cNvPicPr preferRelativeResize="0"/>
          <p:nvPr/>
        </p:nvPicPr>
        <p:blipFill rotWithShape="1">
          <a:blip r:embed="rId3">
            <a:alphaModFix/>
          </a:blip>
          <a:srcRect l="10042" r="767" b="6846"/>
          <a:stretch/>
        </p:blipFill>
        <p:spPr>
          <a:xfrm>
            <a:off x="2746925" y="0"/>
            <a:ext cx="6486277"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Title"/>
          <p:cNvSpPr txBox="1">
            <a:spLocks noGrp="1"/>
          </p:cNvSpPr>
          <p:nvPr>
            <p:ph type="ctrTitle" idx="4294967295"/>
          </p:nvPr>
        </p:nvSpPr>
        <p:spPr>
          <a:xfrm>
            <a:off x="694482" y="439396"/>
            <a:ext cx="3622876" cy="660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bg1"/>
                </a:solidFill>
                <a:latin typeface="Source Sans Pro"/>
                <a:ea typeface="Source Sans Pro"/>
                <a:cs typeface="Source Sans Pro"/>
                <a:sym typeface="Source Sans Pro"/>
              </a:rPr>
              <a:t>Conversation design</a:t>
            </a:r>
            <a:endParaRPr sz="3000" b="1" dirty="0">
              <a:solidFill>
                <a:schemeClr val="bg1"/>
              </a:solidFill>
              <a:latin typeface="Source Sans Pro"/>
              <a:ea typeface="Source Sans Pro"/>
              <a:cs typeface="Source Sans Pro"/>
              <a:sym typeface="Source Sans Pro"/>
            </a:endParaRPr>
          </a:p>
        </p:txBody>
      </p:sp>
      <p:pic>
        <p:nvPicPr>
          <p:cNvPr id="388" name="Chart screenshot" descr="Conversation design image. &#10;&#10;The conversation designer uses boxes and arrows to illustrate the possible branches of the conversation between the user and the voice assistant. The text on the diagram is illegible."/>
          <p:cNvPicPr preferRelativeResize="0"/>
          <p:nvPr/>
        </p:nvPicPr>
        <p:blipFill>
          <a:blip r:embed="rId3">
            <a:alphaModFix/>
          </a:blip>
          <a:stretch>
            <a:fillRect/>
          </a:stretch>
        </p:blipFill>
        <p:spPr>
          <a:xfrm>
            <a:off x="1654041" y="1111170"/>
            <a:ext cx="5835917" cy="3379016"/>
          </a:xfrm>
          <a:prstGeom prst="rect">
            <a:avLst/>
          </a:prstGeom>
          <a:noFill/>
          <a:ln>
            <a:noFill/>
          </a:ln>
          <a:effectLst>
            <a:outerShdw blurRad="57150" dist="76200" dir="5400000" algn="bl" rotWithShape="0">
              <a:srgbClr val="000000">
                <a:alpha val="10000"/>
              </a:srgbClr>
            </a:outerShdw>
          </a:effectLst>
        </p:spPr>
      </p:pic>
      <p:sp>
        <p:nvSpPr>
          <p:cNvPr id="386"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ECF2"/>
        </a:solidFill>
        <a:effectLst/>
      </p:bgPr>
    </p:bg>
    <p:spTree>
      <p:nvGrpSpPr>
        <p:cNvPr id="1" name="Shape 207"/>
        <p:cNvGrpSpPr/>
        <p:nvPr/>
      </p:nvGrpSpPr>
      <p:grpSpPr>
        <a:xfrm>
          <a:off x="0" y="0"/>
          <a:ext cx="0" cy="0"/>
          <a:chOff x="0" y="0"/>
          <a:chExt cx="0" cy="0"/>
        </a:xfrm>
      </p:grpSpPr>
      <p:sp>
        <p:nvSpPr>
          <p:cNvPr id="2" name="Title 1">
            <a:extLst>
              <a:ext uri="{FF2B5EF4-FFF2-40B4-BE49-F238E27FC236}">
                <a16:creationId xmlns:a16="http://schemas.microsoft.com/office/drawing/2014/main" id="{C77470BA-B7D9-8521-DCEA-8A6CECD21928}"/>
              </a:ext>
            </a:extLst>
          </p:cNvPr>
          <p:cNvSpPr>
            <a:spLocks noGrp="1"/>
          </p:cNvSpPr>
          <p:nvPr>
            <p:ph type="title" idx="4294967295"/>
          </p:nvPr>
        </p:nvSpPr>
        <p:spPr>
          <a:xfrm>
            <a:off x="0" y="444500"/>
            <a:ext cx="8521700" cy="573088"/>
          </a:xfrm>
        </p:spPr>
        <p:txBody>
          <a:bodyPr/>
          <a:lstStyle/>
          <a:p>
            <a:r>
              <a:rPr lang="en-US" dirty="0">
                <a:solidFill>
                  <a:srgbClr val="CCECF2"/>
                </a:solidFill>
              </a:rPr>
              <a:t>Introductions: Joanne and Dita</a:t>
            </a:r>
          </a:p>
        </p:txBody>
      </p:sp>
      <p:sp>
        <p:nvSpPr>
          <p:cNvPr id="210" name="Joanne's name" descr="Title slide indicates that the following slides will report on USAGov metrics." title="USAGov Web Metrics"/>
          <p:cNvSpPr txBox="1"/>
          <p:nvPr/>
        </p:nvSpPr>
        <p:spPr>
          <a:xfrm>
            <a:off x="718775" y="1837025"/>
            <a:ext cx="3200100" cy="6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lt1"/>
                </a:solidFill>
                <a:latin typeface="Source Sans Pro"/>
                <a:ea typeface="Source Sans Pro"/>
                <a:cs typeface="Source Sans Pro"/>
                <a:sym typeface="Source Sans Pro"/>
              </a:rPr>
              <a:t>Joanne McGovern</a:t>
            </a:r>
            <a:endParaRPr sz="3000" dirty="0">
              <a:solidFill>
                <a:schemeClr val="lt1"/>
              </a:solidFill>
              <a:latin typeface="Source Sans Pro SemiBold"/>
              <a:ea typeface="Source Sans Pro SemiBold"/>
              <a:cs typeface="Source Sans Pro SemiBold"/>
              <a:sym typeface="Source Sans Pro SemiBold"/>
            </a:endParaRPr>
          </a:p>
        </p:txBody>
      </p:sp>
      <p:sp>
        <p:nvSpPr>
          <p:cNvPr id="211" name="Joanne's description" descr="Title slide indicates that the following slides will report on USAGov metrics." title="USAGov Web Metrics"/>
          <p:cNvSpPr txBox="1"/>
          <p:nvPr/>
        </p:nvSpPr>
        <p:spPr>
          <a:xfrm>
            <a:off x="718775" y="2478214"/>
            <a:ext cx="2336400" cy="12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UX Researcher </a:t>
            </a:r>
            <a:endParaRPr sz="2000" dirty="0">
              <a:solidFill>
                <a:srgbClr val="11385B"/>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USAGov</a:t>
            </a:r>
            <a:endParaRPr sz="2000" dirty="0">
              <a:solidFill>
                <a:srgbClr val="11385B"/>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she/her</a:t>
            </a:r>
            <a:endParaRPr sz="2000" dirty="0">
              <a:solidFill>
                <a:srgbClr val="11385B"/>
              </a:solidFill>
              <a:latin typeface="Source Sans Pro"/>
              <a:ea typeface="Source Sans Pro"/>
              <a:cs typeface="Source Sans Pro"/>
              <a:sym typeface="Source Sans Pro"/>
            </a:endParaRPr>
          </a:p>
        </p:txBody>
      </p:sp>
      <p:sp>
        <p:nvSpPr>
          <p:cNvPr id="213" name="Mercedita's name" descr="Title slide indicates that the following slides will report on USAGov metrics." title="USAGov Web Metrics"/>
          <p:cNvSpPr txBox="1"/>
          <p:nvPr/>
        </p:nvSpPr>
        <p:spPr>
          <a:xfrm>
            <a:off x="4572000" y="1837025"/>
            <a:ext cx="3301200" cy="6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lt1"/>
                </a:solidFill>
                <a:latin typeface="Source Sans Pro"/>
                <a:ea typeface="Source Sans Pro"/>
                <a:cs typeface="Source Sans Pro"/>
                <a:sym typeface="Source Sans Pro"/>
              </a:rPr>
              <a:t>Mercedita Andrew</a:t>
            </a:r>
            <a:endParaRPr sz="3000" dirty="0">
              <a:solidFill>
                <a:schemeClr val="lt1"/>
              </a:solidFill>
              <a:latin typeface="Source Sans Pro SemiBold"/>
              <a:ea typeface="Source Sans Pro SemiBold"/>
              <a:cs typeface="Source Sans Pro SemiBold"/>
              <a:sym typeface="Source Sans Pro SemiBold"/>
            </a:endParaRPr>
          </a:p>
        </p:txBody>
      </p:sp>
      <p:sp>
        <p:nvSpPr>
          <p:cNvPr id="214" name="Mercedita's description" descr="Title slide indicates that the following slides will report on USAGov metrics." title="USAGov Web Metrics"/>
          <p:cNvSpPr txBox="1"/>
          <p:nvPr/>
        </p:nvSpPr>
        <p:spPr>
          <a:xfrm>
            <a:off x="4571998" y="2480750"/>
            <a:ext cx="3200099" cy="12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Contractor, UX Researcher </a:t>
            </a:r>
            <a:endParaRPr sz="2000" dirty="0">
              <a:solidFill>
                <a:srgbClr val="11385B"/>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USAGov</a:t>
            </a:r>
            <a:endParaRPr sz="2000" dirty="0">
              <a:solidFill>
                <a:srgbClr val="11385B"/>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2000" dirty="0">
                <a:solidFill>
                  <a:srgbClr val="11385B"/>
                </a:solidFill>
                <a:latin typeface="Source Sans Pro"/>
                <a:ea typeface="Source Sans Pro"/>
                <a:cs typeface="Source Sans Pro"/>
                <a:sym typeface="Source Sans Pro"/>
              </a:rPr>
              <a:t>she/her</a:t>
            </a:r>
            <a:endParaRPr sz="2000" dirty="0">
              <a:solidFill>
                <a:srgbClr val="11385B"/>
              </a:solidFill>
              <a:latin typeface="Source Sans Pro"/>
              <a:ea typeface="Source Sans Pro"/>
              <a:cs typeface="Source Sans Pro"/>
              <a:sym typeface="Source Sans Pro"/>
            </a:endParaRPr>
          </a:p>
        </p:txBody>
      </p:sp>
      <p:sp>
        <p:nvSpPr>
          <p:cNvPr id="209"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79952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2" name="Title 1">
            <a:extLst>
              <a:ext uri="{FF2B5EF4-FFF2-40B4-BE49-F238E27FC236}">
                <a16:creationId xmlns:a16="http://schemas.microsoft.com/office/drawing/2014/main" id="{52E7CA65-4674-E19A-6D0D-7BF785C0D226}"/>
              </a:ext>
            </a:extLst>
          </p:cNvPr>
          <p:cNvSpPr>
            <a:spLocks noGrp="1"/>
          </p:cNvSpPr>
          <p:nvPr>
            <p:ph type="title" idx="4294967295"/>
          </p:nvPr>
        </p:nvSpPr>
        <p:spPr>
          <a:xfrm>
            <a:off x="0" y="444500"/>
            <a:ext cx="8521700" cy="573088"/>
          </a:xfrm>
        </p:spPr>
        <p:txBody>
          <a:bodyPr/>
          <a:lstStyle/>
          <a:p>
            <a:r>
              <a:rPr lang="en-US" b="0" i="0" dirty="0">
                <a:solidFill>
                  <a:srgbClr val="CCECF2"/>
                </a:solidFill>
                <a:latin typeface="Source Sans Pro" panose="020B0503030403020204" pitchFamily="34" charset="0"/>
                <a:ea typeface="Source Sans Pro" panose="020B0503030403020204" pitchFamily="34" charset="0"/>
              </a:rPr>
              <a:t>Conclusion</a:t>
            </a:r>
          </a:p>
        </p:txBody>
      </p:sp>
      <p:sp>
        <p:nvSpPr>
          <p:cNvPr id="396" name="Number 5" descr="Title slide indicates that the following slides will report on USAGov metrics." title="USAGov Web Metrics"/>
          <p:cNvSpPr txBox="1"/>
          <p:nvPr/>
        </p:nvSpPr>
        <p:spPr>
          <a:xfrm>
            <a:off x="718775" y="1892675"/>
            <a:ext cx="548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Source Sans Pro"/>
                <a:ea typeface="Source Sans Pro"/>
                <a:cs typeface="Source Sans Pro"/>
                <a:sym typeface="Source Sans Pro"/>
              </a:rPr>
              <a:t>5</a:t>
            </a:r>
            <a:endParaRPr sz="4000" dirty="0">
              <a:solidFill>
                <a:schemeClr val="lt1"/>
              </a:solidFill>
              <a:latin typeface="Source Sans Pro SemiBold"/>
              <a:ea typeface="Source Sans Pro SemiBold"/>
              <a:cs typeface="Source Sans Pro SemiBold"/>
              <a:sym typeface="Source Sans Pro SemiBold"/>
            </a:endParaRPr>
          </a:p>
        </p:txBody>
      </p:sp>
      <p:sp>
        <p:nvSpPr>
          <p:cNvPr id="394" name="Conclusion" descr="Conclusion"/>
          <p:cNvSpPr txBox="1"/>
          <p:nvPr/>
        </p:nvSpPr>
        <p:spPr>
          <a:xfrm>
            <a:off x="1327775" y="1863650"/>
            <a:ext cx="5594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500" b="1" dirty="0">
                <a:solidFill>
                  <a:srgbClr val="11385B"/>
                </a:solidFill>
                <a:latin typeface="Source Sans Pro"/>
                <a:ea typeface="Source Sans Pro"/>
                <a:cs typeface="Source Sans Pro"/>
                <a:sym typeface="Source Sans Pro"/>
              </a:rPr>
              <a:t>Conclusion</a:t>
            </a:r>
            <a:endParaRPr sz="4500" b="1" dirty="0">
              <a:solidFill>
                <a:srgbClr val="CCECF2"/>
              </a:solidFill>
              <a:latin typeface="Source Sans Pro"/>
              <a:ea typeface="Source Sans Pro"/>
              <a:cs typeface="Source Sans Pro"/>
              <a:sym typeface="Source Sans Pro"/>
            </a:endParaRPr>
          </a:p>
        </p:txBody>
      </p:sp>
      <p:sp>
        <p:nvSpPr>
          <p:cNvPr id="393"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2" name="Title 1">
            <a:extLst>
              <a:ext uri="{FF2B5EF4-FFF2-40B4-BE49-F238E27FC236}">
                <a16:creationId xmlns:a16="http://schemas.microsoft.com/office/drawing/2014/main" id="{93FD4E2D-B2D3-3962-71D0-3D3F30E78B50}"/>
              </a:ext>
            </a:extLst>
          </p:cNvPr>
          <p:cNvSpPr>
            <a:spLocks noGrp="1"/>
          </p:cNvSpPr>
          <p:nvPr>
            <p:ph type="title" idx="4294967295"/>
          </p:nvPr>
        </p:nvSpPr>
        <p:spPr>
          <a:xfrm>
            <a:off x="0" y="444500"/>
            <a:ext cx="8521700" cy="573088"/>
          </a:xfrm>
        </p:spPr>
        <p:txBody>
          <a:bodyPr/>
          <a:lstStyle/>
          <a:p>
            <a:r>
              <a:rPr lang="en-US" b="0" i="0" dirty="0">
                <a:solidFill>
                  <a:srgbClr val="11385B"/>
                </a:solidFill>
                <a:latin typeface="Source Sans Pro" panose="020B0503030403020204" pitchFamily="34" charset="0"/>
                <a:ea typeface="Source Sans Pro" panose="020B0503030403020204" pitchFamily="34" charset="0"/>
              </a:rPr>
              <a:t>Thanks</a:t>
            </a:r>
            <a:r>
              <a:rPr lang="en-US" dirty="0">
                <a:solidFill>
                  <a:srgbClr val="11385B"/>
                </a:solidFill>
              </a:rPr>
              <a:t>!</a:t>
            </a:r>
          </a:p>
        </p:txBody>
      </p:sp>
      <p:sp>
        <p:nvSpPr>
          <p:cNvPr id="403" name="Thanks"/>
          <p:cNvSpPr txBox="1"/>
          <p:nvPr/>
        </p:nvSpPr>
        <p:spPr>
          <a:xfrm>
            <a:off x="566375" y="1548052"/>
            <a:ext cx="7673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solidFill>
                  <a:schemeClr val="lt1"/>
                </a:solidFill>
                <a:latin typeface="Source Sans Pro"/>
                <a:ea typeface="Source Sans Pro"/>
                <a:cs typeface="Source Sans Pro"/>
                <a:sym typeface="Source Sans Pro"/>
              </a:rPr>
              <a:t>Thanks!</a:t>
            </a:r>
            <a:endParaRPr/>
          </a:p>
        </p:txBody>
      </p:sp>
      <p:sp>
        <p:nvSpPr>
          <p:cNvPr id="404" name="Contact info" descr="Title slide indicates that the following slides will report on USAGov metrics." title="USAGov Web Metrics"/>
          <p:cNvSpPr txBox="1"/>
          <p:nvPr/>
        </p:nvSpPr>
        <p:spPr>
          <a:xfrm>
            <a:off x="4520125" y="1633450"/>
            <a:ext cx="4121400" cy="12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1"/>
                </a:solidFill>
                <a:latin typeface="Source Sans Pro SemiBold"/>
                <a:ea typeface="Source Sans Pro SemiBold"/>
                <a:cs typeface="Source Sans Pro SemiBold"/>
                <a:sym typeface="Source Sans Pro SemiBold"/>
              </a:rPr>
              <a:t>Contact</a:t>
            </a:r>
            <a:r>
              <a:rPr lang="en" sz="1600" dirty="0">
                <a:solidFill>
                  <a:schemeClr val="lt1"/>
                </a:solidFill>
                <a:latin typeface="Source Sans Pro"/>
                <a:ea typeface="Source Sans Pro"/>
                <a:cs typeface="Source Sans Pro"/>
                <a:sym typeface="Source Sans Pro"/>
              </a:rPr>
              <a:t> 	</a:t>
            </a:r>
            <a:r>
              <a:rPr lang="en" sz="1600" dirty="0">
                <a:solidFill>
                  <a:srgbClr val="CCECF2"/>
                </a:solidFill>
                <a:latin typeface="Source Sans Pro Light"/>
                <a:ea typeface="Source Sans Pro Light"/>
                <a:cs typeface="Source Sans Pro Light"/>
                <a:sym typeface="Source Sans Pro Light"/>
              </a:rPr>
              <a:t>joanne.mcgovern@gsa.gov		mercedita.andrewnazario@gsa.gov</a:t>
            </a:r>
            <a:endParaRPr sz="1600" dirty="0">
              <a:solidFill>
                <a:schemeClr val="lt1"/>
              </a:solidFill>
              <a:latin typeface="Source Sans Pro SemiBold"/>
              <a:ea typeface="Source Sans Pro SemiBold"/>
              <a:cs typeface="Source Sans Pro SemiBold"/>
              <a:sym typeface="Source Sans Pro SemiBold"/>
            </a:endParaRPr>
          </a:p>
          <a:p>
            <a:pPr marL="0" lvl="0" indent="0" algn="l" rtl="0">
              <a:lnSpc>
                <a:spcPct val="115000"/>
              </a:lnSpc>
              <a:spcBef>
                <a:spcPts val="0"/>
              </a:spcBef>
              <a:spcAft>
                <a:spcPts val="0"/>
              </a:spcAft>
              <a:buNone/>
            </a:pPr>
            <a:r>
              <a:rPr lang="en" sz="1600" dirty="0">
                <a:solidFill>
                  <a:schemeClr val="lt1"/>
                </a:solidFill>
                <a:latin typeface="Source Sans Pro SemiBold"/>
                <a:ea typeface="Source Sans Pro SemiBold"/>
                <a:cs typeface="Source Sans Pro SemiBold"/>
                <a:sym typeface="Source Sans Pro SemiBold"/>
              </a:rPr>
              <a:t>Follow</a:t>
            </a:r>
            <a:r>
              <a:rPr lang="en" sz="1600" dirty="0">
                <a:solidFill>
                  <a:schemeClr val="lt1"/>
                </a:solidFill>
                <a:latin typeface="Source Sans Pro"/>
                <a:ea typeface="Source Sans Pro"/>
                <a:cs typeface="Source Sans Pro"/>
                <a:sym typeface="Source Sans Pro"/>
              </a:rPr>
              <a:t> 	</a:t>
            </a:r>
            <a:r>
              <a:rPr lang="en" sz="1600" dirty="0">
                <a:solidFill>
                  <a:srgbClr val="CCECF2"/>
                </a:solidFill>
                <a:latin typeface="Source Sans Pro Light"/>
                <a:ea typeface="Source Sans Pro Light"/>
                <a:cs typeface="Source Sans Pro Light"/>
                <a:sym typeface="Source Sans Pro Light"/>
              </a:rPr>
              <a:t>@USAGov</a:t>
            </a:r>
            <a:endParaRPr sz="1600" dirty="0">
              <a:solidFill>
                <a:srgbClr val="CCECF2"/>
              </a:solidFill>
              <a:latin typeface="Source Sans Pro Light"/>
              <a:ea typeface="Source Sans Pro Light"/>
              <a:cs typeface="Source Sans Pro Light"/>
              <a:sym typeface="Source Sans Pro Light"/>
            </a:endParaRPr>
          </a:p>
          <a:p>
            <a:pPr marL="0" lvl="0" indent="0" algn="l" rtl="0">
              <a:lnSpc>
                <a:spcPct val="115000"/>
              </a:lnSpc>
              <a:spcBef>
                <a:spcPts val="0"/>
              </a:spcBef>
              <a:spcAft>
                <a:spcPts val="0"/>
              </a:spcAft>
              <a:buNone/>
            </a:pPr>
            <a:r>
              <a:rPr lang="en" sz="1600" dirty="0">
                <a:solidFill>
                  <a:srgbClr val="CCECF2"/>
                </a:solidFill>
                <a:latin typeface="Source Sans Pro Light"/>
                <a:ea typeface="Source Sans Pro Light"/>
                <a:cs typeface="Source Sans Pro Light"/>
                <a:sym typeface="Source Sans Pro Light"/>
              </a:rPr>
              <a:t>   	blog.usa.gov</a:t>
            </a:r>
            <a:endParaRPr sz="1600" dirty="0">
              <a:solidFill>
                <a:srgbClr val="CCECF2"/>
              </a:solidFill>
              <a:latin typeface="Source Sans Pro Light"/>
              <a:ea typeface="Source Sans Pro Light"/>
              <a:cs typeface="Source Sans Pro Light"/>
              <a:sym typeface="Source Sans Pro Light"/>
            </a:endParaRPr>
          </a:p>
        </p:txBody>
      </p:sp>
      <p:sp>
        <p:nvSpPr>
          <p:cNvPr id="402"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 name="Title 1">
            <a:extLst>
              <a:ext uri="{FF2B5EF4-FFF2-40B4-BE49-F238E27FC236}">
                <a16:creationId xmlns:a16="http://schemas.microsoft.com/office/drawing/2014/main" id="{62851AF4-220F-5EB6-B36F-C05B640F02E8}"/>
              </a:ext>
            </a:extLst>
          </p:cNvPr>
          <p:cNvSpPr>
            <a:spLocks noGrp="1"/>
          </p:cNvSpPr>
          <p:nvPr>
            <p:ph type="title" idx="4294967295"/>
          </p:nvPr>
        </p:nvSpPr>
        <p:spPr>
          <a:xfrm>
            <a:off x="0" y="444500"/>
            <a:ext cx="8521700" cy="573088"/>
          </a:xfrm>
        </p:spPr>
        <p:txBody>
          <a:bodyPr/>
          <a:lstStyle/>
          <a:p>
            <a:r>
              <a:rPr lang="en-US" dirty="0">
                <a:solidFill>
                  <a:srgbClr val="CCECF2"/>
                </a:solidFill>
              </a:rPr>
              <a:t>Defining</a:t>
            </a:r>
            <a:r>
              <a:rPr lang="en-US" baseline="0" dirty="0">
                <a:solidFill>
                  <a:srgbClr val="CCECF2"/>
                </a:solidFill>
              </a:rPr>
              <a:t> the </a:t>
            </a:r>
            <a:r>
              <a:rPr lang="en-US" b="0" i="0" baseline="0" dirty="0">
                <a:solidFill>
                  <a:srgbClr val="CCECF2"/>
                </a:solidFill>
                <a:latin typeface="Source Sans Pro" panose="020B0503030403020204" pitchFamily="34" charset="0"/>
                <a:ea typeface="Source Sans Pro" panose="020B0503030403020204" pitchFamily="34" charset="0"/>
              </a:rPr>
              <a:t>problem</a:t>
            </a:r>
            <a:endParaRPr lang="en-US" b="0" i="0" dirty="0">
              <a:solidFill>
                <a:srgbClr val="CCECF2"/>
              </a:solidFill>
              <a:latin typeface="Source Sans Pro" panose="020B0503030403020204" pitchFamily="34" charset="0"/>
              <a:ea typeface="Source Sans Pro" panose="020B0503030403020204" pitchFamily="34" charset="0"/>
            </a:endParaRPr>
          </a:p>
        </p:txBody>
      </p:sp>
      <p:sp>
        <p:nvSpPr>
          <p:cNvPr id="222" name="Number 1" descr="Title slide indicates that the following slides will report on USAGov metrics." title="USAGov Web Metrics"/>
          <p:cNvSpPr txBox="1"/>
          <p:nvPr/>
        </p:nvSpPr>
        <p:spPr>
          <a:xfrm>
            <a:off x="718775" y="1892675"/>
            <a:ext cx="548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Source Sans Pro"/>
                <a:ea typeface="Source Sans Pro"/>
                <a:cs typeface="Source Sans Pro"/>
                <a:sym typeface="Source Sans Pro"/>
              </a:rPr>
              <a:t>1</a:t>
            </a:r>
            <a:endParaRPr sz="4000" dirty="0">
              <a:solidFill>
                <a:schemeClr val="lt1"/>
              </a:solidFill>
              <a:latin typeface="Source Sans Pro SemiBold"/>
              <a:ea typeface="Source Sans Pro SemiBold"/>
              <a:cs typeface="Source Sans Pro SemiBold"/>
              <a:sym typeface="Source Sans Pro SemiBold"/>
            </a:endParaRPr>
          </a:p>
        </p:txBody>
      </p:sp>
      <p:sp>
        <p:nvSpPr>
          <p:cNvPr id="220" name="Defining the problem" descr="Analytics for FY2023 Quarter 2 (title slide)" title="PX Portfolio"/>
          <p:cNvSpPr txBox="1"/>
          <p:nvPr/>
        </p:nvSpPr>
        <p:spPr>
          <a:xfrm>
            <a:off x="1327775" y="1863650"/>
            <a:ext cx="5594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500" b="1">
                <a:solidFill>
                  <a:srgbClr val="11385B"/>
                </a:solidFill>
                <a:latin typeface="Source Sans Pro"/>
                <a:ea typeface="Source Sans Pro"/>
                <a:cs typeface="Source Sans Pro"/>
                <a:sym typeface="Source Sans Pro"/>
              </a:rPr>
              <a:t>Defining the problem</a:t>
            </a:r>
            <a:r>
              <a:rPr lang="en" sz="4500" b="1">
                <a:solidFill>
                  <a:srgbClr val="F0F0F0"/>
                </a:solidFill>
                <a:latin typeface="Source Sans Pro"/>
                <a:ea typeface="Source Sans Pro"/>
                <a:cs typeface="Source Sans Pro"/>
                <a:sym typeface="Source Sans Pro"/>
              </a:rPr>
              <a:t> </a:t>
            </a:r>
            <a:endParaRPr sz="4500" b="1">
              <a:solidFill>
                <a:srgbClr val="CCECF2"/>
              </a:solidFill>
              <a:latin typeface="Source Sans Pro"/>
              <a:ea typeface="Source Sans Pro"/>
              <a:cs typeface="Source Sans Pro"/>
              <a:sym typeface="Source Sans Pro"/>
            </a:endParaRPr>
          </a:p>
        </p:txBody>
      </p:sp>
      <p:sp>
        <p:nvSpPr>
          <p:cNvPr id="219"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628F66AE-4150-3AE7-FDFF-581BE44B5111}"/>
              </a:ext>
            </a:extLst>
          </p:cNvPr>
          <p:cNvSpPr>
            <a:spLocks noGrp="1"/>
          </p:cNvSpPr>
          <p:nvPr>
            <p:ph type="title" idx="4294967295"/>
          </p:nvPr>
        </p:nvSpPr>
        <p:spPr>
          <a:xfrm>
            <a:off x="0" y="444500"/>
            <a:ext cx="8521700" cy="573088"/>
          </a:xfrm>
        </p:spPr>
        <p:txBody>
          <a:bodyPr/>
          <a:lstStyle/>
          <a:p>
            <a:r>
              <a:rPr lang="en-US" dirty="0">
                <a:solidFill>
                  <a:srgbClr val="FFFFFF"/>
                </a:solidFill>
              </a:rPr>
              <a:t>Defining</a:t>
            </a:r>
            <a:r>
              <a:rPr lang="en-US" baseline="0" dirty="0">
                <a:solidFill>
                  <a:srgbClr val="FFFFFF"/>
                </a:solidFill>
              </a:rPr>
              <a:t> the problem: description</a:t>
            </a:r>
            <a:endParaRPr lang="en-US" dirty="0">
              <a:solidFill>
                <a:srgbClr val="FFFFFF"/>
              </a:solidFill>
            </a:endParaRPr>
          </a:p>
        </p:txBody>
      </p:sp>
      <p:sp>
        <p:nvSpPr>
          <p:cNvPr id="4" name="Defining the problem" descr="Title slide indicates that the following slides will report on USAGov metrics." title="USAGov Web Metrics">
            <a:extLst>
              <a:ext uri="{FF2B5EF4-FFF2-40B4-BE49-F238E27FC236}">
                <a16:creationId xmlns:a16="http://schemas.microsoft.com/office/drawing/2014/main" id="{BA6EE34D-9A6D-2542-5F93-1A530AD9E8A3}"/>
              </a:ext>
            </a:extLst>
          </p:cNvPr>
          <p:cNvSpPr txBox="1"/>
          <p:nvPr/>
        </p:nvSpPr>
        <p:spPr>
          <a:xfrm>
            <a:off x="718775" y="689050"/>
            <a:ext cx="5494800" cy="6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11385B"/>
                </a:solidFill>
                <a:latin typeface="Source Sans Pro SemiBold" panose="020F0502020204030204" pitchFamily="34" charset="0"/>
                <a:ea typeface="Source Sans Pro"/>
                <a:cs typeface="Source Sans Pro SemiBold" panose="020F0502020204030204" pitchFamily="34" charset="0"/>
                <a:sym typeface="Source Sans Pro"/>
              </a:rPr>
              <a:t>Defining the problem</a:t>
            </a:r>
            <a:endParaRPr sz="3000" b="1" dirty="0">
              <a:solidFill>
                <a:srgbClr val="11385B"/>
              </a:solidFill>
              <a:latin typeface="Source Sans Pro SemiBold" panose="020F0502020204030204" pitchFamily="34" charset="0"/>
              <a:ea typeface="Source Sans Pro SemiBold"/>
              <a:cs typeface="Source Sans Pro SemiBold" panose="020F0502020204030204" pitchFamily="34" charset="0"/>
              <a:sym typeface="Source Sans Pro SemiBold"/>
            </a:endParaRPr>
          </a:p>
        </p:txBody>
      </p:sp>
      <p:sp>
        <p:nvSpPr>
          <p:cNvPr id="231" name="Description"/>
          <p:cNvSpPr txBox="1"/>
          <p:nvPr/>
        </p:nvSpPr>
        <p:spPr>
          <a:xfrm>
            <a:off x="990825" y="1780100"/>
            <a:ext cx="4861800" cy="1358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11385B"/>
              </a:buClr>
              <a:buSzPts val="1800"/>
              <a:buFont typeface="Source Sans Pro Light"/>
              <a:buChar char="●"/>
            </a:pPr>
            <a:r>
              <a:rPr lang="en" sz="1800" dirty="0">
                <a:solidFill>
                  <a:srgbClr val="11385B"/>
                </a:solidFill>
                <a:latin typeface="Source Sans Pro Light"/>
                <a:ea typeface="Source Sans Pro Light"/>
                <a:cs typeface="Source Sans Pro Light"/>
                <a:sym typeface="Source Sans Pro Light"/>
              </a:rPr>
              <a:t>The page content is complex</a:t>
            </a:r>
            <a:endParaRPr sz="1800" dirty="0">
              <a:solidFill>
                <a:srgbClr val="11385B"/>
              </a:solidFill>
              <a:latin typeface="Source Sans Pro Light"/>
              <a:ea typeface="Source Sans Pro Light"/>
              <a:cs typeface="Source Sans Pro Light"/>
              <a:sym typeface="Source Sans Pro Light"/>
            </a:endParaRPr>
          </a:p>
          <a:p>
            <a:pPr marL="457200" lvl="0" indent="-342900" algn="l" rtl="0">
              <a:lnSpc>
                <a:spcPct val="150000"/>
              </a:lnSpc>
              <a:spcBef>
                <a:spcPts val="0"/>
              </a:spcBef>
              <a:spcAft>
                <a:spcPts val="0"/>
              </a:spcAft>
              <a:buClr>
                <a:srgbClr val="11385B"/>
              </a:buClr>
              <a:buSzPts val="1800"/>
              <a:buFont typeface="Source Sans Pro Light"/>
              <a:buChar char="●"/>
            </a:pPr>
            <a:r>
              <a:rPr lang="en" sz="1800" dirty="0">
                <a:solidFill>
                  <a:srgbClr val="11385B"/>
                </a:solidFill>
                <a:latin typeface="Source Sans Pro Light"/>
                <a:ea typeface="Source Sans Pro Light"/>
                <a:cs typeface="Source Sans Pro Light"/>
                <a:sym typeface="Source Sans Pro Light"/>
              </a:rPr>
              <a:t>Plus the page is long and pretty dense</a:t>
            </a:r>
            <a:endParaRPr sz="1800" dirty="0">
              <a:solidFill>
                <a:srgbClr val="11385B"/>
              </a:solidFill>
              <a:latin typeface="Source Sans Pro Light"/>
              <a:ea typeface="Source Sans Pro Light"/>
              <a:cs typeface="Source Sans Pro Light"/>
              <a:sym typeface="Source Sans Pro Light"/>
            </a:endParaRPr>
          </a:p>
          <a:p>
            <a:pPr marL="457200" lvl="0" indent="-342900" algn="l" rtl="0">
              <a:lnSpc>
                <a:spcPct val="150000"/>
              </a:lnSpc>
              <a:spcBef>
                <a:spcPts val="0"/>
              </a:spcBef>
              <a:spcAft>
                <a:spcPts val="0"/>
              </a:spcAft>
              <a:buClr>
                <a:srgbClr val="11385B"/>
              </a:buClr>
              <a:buSzPts val="1800"/>
              <a:buFont typeface="Source Sans Pro Light"/>
              <a:buChar char="●"/>
            </a:pPr>
            <a:r>
              <a:rPr lang="en" sz="1800" dirty="0">
                <a:solidFill>
                  <a:srgbClr val="11385B"/>
                </a:solidFill>
                <a:latin typeface="Source Sans Pro Light"/>
                <a:ea typeface="Source Sans Pro Light"/>
                <a:cs typeface="Source Sans Pro Light"/>
                <a:sym typeface="Source Sans Pro Light"/>
              </a:rPr>
              <a:t>And the user could be in an emotional state</a:t>
            </a:r>
            <a:endParaRPr sz="1800" dirty="0">
              <a:solidFill>
                <a:srgbClr val="112F4E"/>
              </a:solidFill>
              <a:latin typeface="Source Sans Pro Light"/>
              <a:ea typeface="Source Sans Pro Light"/>
              <a:cs typeface="Source Sans Pro Light"/>
              <a:sym typeface="Source Sans Pro Light"/>
            </a:endParaRPr>
          </a:p>
        </p:txBody>
      </p:sp>
      <p:pic>
        <p:nvPicPr>
          <p:cNvPr id="228" name="Screenshot of previous USAGov page" descr="USA.gov screenshot.&#10;&#10;A screenshot of the old version of usa.gov's report a scam page. The text is not legible, but the page is very long and dense with text."/>
          <p:cNvPicPr preferRelativeResize="0"/>
          <p:nvPr/>
        </p:nvPicPr>
        <p:blipFill>
          <a:blip r:embed="rId3">
            <a:alphaModFix/>
          </a:blip>
          <a:stretch>
            <a:fillRect/>
          </a:stretch>
        </p:blipFill>
        <p:spPr>
          <a:xfrm>
            <a:off x="6605500" y="368663"/>
            <a:ext cx="1414876" cy="4181274"/>
          </a:xfrm>
          <a:prstGeom prst="rect">
            <a:avLst/>
          </a:prstGeom>
          <a:noFill/>
          <a:ln>
            <a:noFill/>
          </a:ln>
          <a:effectLst>
            <a:outerShdw blurRad="142875" dist="76200" dir="3300000" algn="bl" rotWithShape="0">
              <a:schemeClr val="dk1">
                <a:alpha val="11000"/>
              </a:schemeClr>
            </a:outerShdw>
          </a:effectLst>
        </p:spPr>
      </p:pic>
      <p:sp>
        <p:nvSpPr>
          <p:cNvPr id="227"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668419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 name="Title 1">
            <a:extLst>
              <a:ext uri="{FF2B5EF4-FFF2-40B4-BE49-F238E27FC236}">
                <a16:creationId xmlns:a16="http://schemas.microsoft.com/office/drawing/2014/main" id="{2644FC66-AD92-172D-7740-360367F9C383}"/>
              </a:ext>
            </a:extLst>
          </p:cNvPr>
          <p:cNvSpPr>
            <a:spLocks noGrp="1"/>
          </p:cNvSpPr>
          <p:nvPr>
            <p:ph type="title" idx="4294967295"/>
          </p:nvPr>
        </p:nvSpPr>
        <p:spPr/>
        <p:txBody>
          <a:bodyPr/>
          <a:lstStyle/>
          <a:p>
            <a:r>
              <a:rPr lang="en-US" b="0" i="0" dirty="0">
                <a:solidFill>
                  <a:srgbClr val="11385B"/>
                </a:solidFill>
                <a:latin typeface="Source Sans Pro" panose="020B0503030403020204" pitchFamily="34" charset="0"/>
                <a:ea typeface="Source Sans Pro" panose="020B0503030403020204" pitchFamily="34" charset="0"/>
              </a:rPr>
              <a:t>Simplicity</a:t>
            </a:r>
            <a:r>
              <a:rPr lang="en-US" dirty="0"/>
              <a:t> </a:t>
            </a:r>
          </a:p>
        </p:txBody>
      </p:sp>
      <p:sp>
        <p:nvSpPr>
          <p:cNvPr id="237" name="Simplicity "/>
          <p:cNvSpPr txBox="1"/>
          <p:nvPr/>
        </p:nvSpPr>
        <p:spPr>
          <a:xfrm>
            <a:off x="735450" y="1702202"/>
            <a:ext cx="7673100" cy="1261854"/>
          </a:xfrm>
          <a:prstGeom prst="rect">
            <a:avLst/>
          </a:prstGeom>
          <a:noFill/>
          <a:ln>
            <a:noFill/>
          </a:ln>
        </p:spPr>
        <p:txBody>
          <a:bodyPr spcFirstLastPara="1" wrap="square" lIns="91425" tIns="91425" rIns="91425" bIns="91425" anchor="t" anchorCtr="0">
            <a:spAutoFit/>
          </a:bodyPr>
          <a:lstStyle/>
          <a:p>
            <a:pPr lvl="0"/>
            <a:r>
              <a:rPr lang="en-US" sz="3500" b="1" dirty="0">
                <a:solidFill>
                  <a:schemeClr val="bg1"/>
                </a:solidFill>
                <a:latin typeface="Source Sans Pro" panose="020B0503030403020204" pitchFamily="34" charset="0"/>
                <a:ea typeface="Source Sans Pro" panose="020B0503030403020204" pitchFamily="34" charset="0"/>
              </a:rPr>
              <a:t>Simplicity</a:t>
            </a:r>
            <a:r>
              <a:rPr lang="en-US" sz="3500" dirty="0">
                <a:solidFill>
                  <a:srgbClr val="CCECF2"/>
                </a:solidFill>
                <a:latin typeface="Source Sans Pro" panose="020B0503030403020204" pitchFamily="34" charset="0"/>
                <a:ea typeface="Source Sans Pro" panose="020B0503030403020204" pitchFamily="34" charset="0"/>
              </a:rPr>
              <a:t> </a:t>
            </a:r>
            <a:r>
              <a:rPr lang="en-US" sz="3500" dirty="0">
                <a:solidFill>
                  <a:srgbClr val="CCECF2"/>
                </a:solidFill>
                <a:latin typeface="Source Sans Pro Light" panose="020F0302020204030204" pitchFamily="34" charset="0"/>
                <a:ea typeface="Source Sans Pro" panose="020B0503030403020204" pitchFamily="34" charset="0"/>
                <a:cs typeface="Source Sans Pro Light" panose="020F0302020204030204" pitchFamily="34" charset="0"/>
              </a:rPr>
              <a:t>is how well you deal with the challenges of complexity.</a:t>
            </a:r>
            <a:endParaRPr sz="3500" dirty="0">
              <a:latin typeface="Source Sans Pro Light" panose="020F0302020204030204" pitchFamily="34" charset="0"/>
              <a:cs typeface="Source Sans Pro Light" panose="020F0302020204030204" pitchFamily="34" charset="0"/>
            </a:endParaRPr>
          </a:p>
        </p:txBody>
      </p:sp>
      <p:sp>
        <p:nvSpPr>
          <p:cNvPr id="239" name="Page number"/>
          <p:cNvSpPr txBox="1">
            <a:spLocks noGrp="1"/>
          </p:cNvSpPr>
          <p:nvPr>
            <p:ph type="sldNum" idx="4294967295"/>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extLst>
      <p:ext uri="{BB962C8B-B14F-4D97-AF65-F5344CB8AC3E}">
        <p14:creationId xmlns:p14="http://schemas.microsoft.com/office/powerpoint/2010/main" val="178808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 name="Title 1">
            <a:extLst>
              <a:ext uri="{FF2B5EF4-FFF2-40B4-BE49-F238E27FC236}">
                <a16:creationId xmlns:a16="http://schemas.microsoft.com/office/drawing/2014/main" id="{93360B9F-C857-AC1F-A387-D30B2D04BD68}"/>
              </a:ext>
            </a:extLst>
          </p:cNvPr>
          <p:cNvSpPr>
            <a:spLocks noGrp="1"/>
          </p:cNvSpPr>
          <p:nvPr>
            <p:ph type="title" idx="4294967295"/>
          </p:nvPr>
        </p:nvSpPr>
        <p:spPr>
          <a:xfrm>
            <a:off x="0" y="444500"/>
            <a:ext cx="8521700" cy="573088"/>
          </a:xfrm>
        </p:spPr>
        <p:txBody>
          <a:bodyPr/>
          <a:lstStyle/>
          <a:p>
            <a:r>
              <a:rPr lang="en-US" dirty="0">
                <a:solidFill>
                  <a:srgbClr val="CCECF2"/>
                </a:solidFill>
              </a:rPr>
              <a:t>Content </a:t>
            </a:r>
            <a:r>
              <a:rPr lang="en-US" b="0" i="0" dirty="0">
                <a:solidFill>
                  <a:srgbClr val="CCECF2"/>
                </a:solidFill>
                <a:latin typeface="Source Sans Pro" panose="020B0503030403020204" pitchFamily="34" charset="0"/>
                <a:ea typeface="Source Sans Pro" panose="020B0503030403020204" pitchFamily="34" charset="0"/>
              </a:rPr>
              <a:t>design</a:t>
            </a:r>
          </a:p>
        </p:txBody>
      </p:sp>
      <p:sp>
        <p:nvSpPr>
          <p:cNvPr id="247" name="Number 2" descr="Title slide indicates that the following slides will report on USAGov metrics." title="USAGov Web Metrics"/>
          <p:cNvSpPr txBox="1"/>
          <p:nvPr/>
        </p:nvSpPr>
        <p:spPr>
          <a:xfrm>
            <a:off x="718775" y="1892675"/>
            <a:ext cx="548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Source Sans Pro"/>
                <a:ea typeface="Source Sans Pro"/>
                <a:cs typeface="Source Sans Pro"/>
                <a:sym typeface="Source Sans Pro"/>
              </a:rPr>
              <a:t>2</a:t>
            </a:r>
            <a:endParaRPr sz="4000">
              <a:solidFill>
                <a:schemeClr val="lt1"/>
              </a:solidFill>
              <a:latin typeface="Source Sans Pro SemiBold"/>
              <a:ea typeface="Source Sans Pro SemiBold"/>
              <a:cs typeface="Source Sans Pro SemiBold"/>
              <a:sym typeface="Source Sans Pro SemiBold"/>
            </a:endParaRPr>
          </a:p>
        </p:txBody>
      </p:sp>
      <p:sp>
        <p:nvSpPr>
          <p:cNvPr id="245" name="Content design" descr="Analytics for FY2023 Quarter 2 (title slide)" title="PX Portfolio"/>
          <p:cNvSpPr txBox="1"/>
          <p:nvPr/>
        </p:nvSpPr>
        <p:spPr>
          <a:xfrm>
            <a:off x="1327775" y="1863650"/>
            <a:ext cx="5594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500" b="1" dirty="0">
                <a:solidFill>
                  <a:srgbClr val="11385B"/>
                </a:solidFill>
                <a:latin typeface="Source Sans Pro"/>
                <a:ea typeface="Source Sans Pro"/>
                <a:cs typeface="Source Sans Pro"/>
                <a:sym typeface="Source Sans Pro"/>
              </a:rPr>
              <a:t>Content design</a:t>
            </a:r>
            <a:endParaRPr sz="4500" b="1" dirty="0">
              <a:solidFill>
                <a:srgbClr val="CCECF2"/>
              </a:solidFill>
              <a:latin typeface="Source Sans Pro"/>
              <a:ea typeface="Source Sans Pro"/>
              <a:cs typeface="Source Sans Pro"/>
              <a:sym typeface="Source Sans Pro"/>
            </a:endParaRPr>
          </a:p>
        </p:txBody>
      </p:sp>
      <p:sp>
        <p:nvSpPr>
          <p:cNvPr id="244"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 name="Title 1">
            <a:extLst>
              <a:ext uri="{FF2B5EF4-FFF2-40B4-BE49-F238E27FC236}">
                <a16:creationId xmlns:a16="http://schemas.microsoft.com/office/drawing/2014/main" id="{5A43C99A-6F17-4653-64B4-E58DB2F8DF45}"/>
              </a:ext>
            </a:extLst>
          </p:cNvPr>
          <p:cNvSpPr>
            <a:spLocks noGrp="1"/>
          </p:cNvSpPr>
          <p:nvPr>
            <p:ph type="title" idx="4294967295"/>
          </p:nvPr>
        </p:nvSpPr>
        <p:spPr>
          <a:xfrm>
            <a:off x="669801" y="488445"/>
            <a:ext cx="7988300" cy="573088"/>
          </a:xfrm>
        </p:spPr>
        <p:txBody>
          <a:bodyPr/>
          <a:lstStyle/>
          <a:p>
            <a:r>
              <a:rPr lang="en-US" sz="3000" b="1" dirty="0">
                <a:solidFill>
                  <a:schemeClr val="bg1"/>
                </a:solidFill>
                <a:latin typeface="Source Sans Pro SemiBold" panose="020F0502020204030204" pitchFamily="34" charset="0"/>
                <a:cs typeface="Source Sans Pro SemiBold" panose="020F0502020204030204" pitchFamily="34" charset="0"/>
              </a:rPr>
              <a:t>USA Gov content design process</a:t>
            </a:r>
          </a:p>
        </p:txBody>
      </p:sp>
      <p:pic>
        <p:nvPicPr>
          <p:cNvPr id="260" name="Cross functional teams icon" descr="People connected icon."/>
          <p:cNvPicPr preferRelativeResize="0"/>
          <p:nvPr/>
        </p:nvPicPr>
        <p:blipFill>
          <a:blip r:embed="rId3">
            <a:alphaModFix/>
          </a:blip>
          <a:stretch>
            <a:fillRect/>
          </a:stretch>
        </p:blipFill>
        <p:spPr>
          <a:xfrm>
            <a:off x="844919" y="1818944"/>
            <a:ext cx="571575" cy="571554"/>
          </a:xfrm>
          <a:prstGeom prst="rect">
            <a:avLst/>
          </a:prstGeom>
          <a:noFill/>
          <a:ln>
            <a:noFill/>
          </a:ln>
        </p:spPr>
      </p:pic>
      <p:sp>
        <p:nvSpPr>
          <p:cNvPr id="254" name="Cross functional teams " descr="Title slide indicates that the following slides will report on USAGov metrics." title="USAGov Web Metrics"/>
          <p:cNvSpPr txBox="1"/>
          <p:nvPr/>
        </p:nvSpPr>
        <p:spPr>
          <a:xfrm>
            <a:off x="1433200" y="1750875"/>
            <a:ext cx="2423400" cy="94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Cross functional teams</a:t>
            </a:r>
            <a:endParaRPr sz="1800" dirty="0">
              <a:solidFill>
                <a:srgbClr val="11385B"/>
              </a:solidFill>
              <a:latin typeface="Source Sans Pro Light"/>
              <a:ea typeface="Source Sans Pro Light"/>
              <a:cs typeface="Source Sans Pro Light"/>
              <a:sym typeface="Source Sans Pro Light"/>
            </a:endParaRPr>
          </a:p>
        </p:txBody>
      </p:sp>
      <p:pic>
        <p:nvPicPr>
          <p:cNvPr id="262" name="Hand wth mobile icon" descr="Hand holding a mobile phone icon."/>
          <p:cNvPicPr preferRelativeResize="0"/>
          <p:nvPr/>
        </p:nvPicPr>
        <p:blipFill>
          <a:blip r:embed="rId4">
            <a:alphaModFix/>
          </a:blip>
          <a:stretch>
            <a:fillRect/>
          </a:stretch>
        </p:blipFill>
        <p:spPr>
          <a:xfrm>
            <a:off x="849751" y="3385025"/>
            <a:ext cx="510875" cy="510830"/>
          </a:xfrm>
          <a:prstGeom prst="rect">
            <a:avLst/>
          </a:prstGeom>
          <a:noFill/>
          <a:ln>
            <a:noFill/>
          </a:ln>
        </p:spPr>
      </p:pic>
      <p:sp>
        <p:nvSpPr>
          <p:cNvPr id="264" name="Develop prototypes" descr="Title slide indicates that the following slides will report on USAGov metrics." title="USAGov Web Metrics"/>
          <p:cNvSpPr txBox="1"/>
          <p:nvPr/>
        </p:nvSpPr>
        <p:spPr>
          <a:xfrm>
            <a:off x="1433200" y="3318818"/>
            <a:ext cx="2511300" cy="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Develop prototypes</a:t>
            </a:r>
            <a:endParaRPr sz="1800" dirty="0">
              <a:solidFill>
                <a:srgbClr val="11385B"/>
              </a:solidFill>
              <a:latin typeface="Source Sans Pro Light"/>
              <a:ea typeface="Source Sans Pro Light"/>
              <a:cs typeface="Source Sans Pro Light"/>
              <a:sym typeface="Source Sans Pro Light"/>
            </a:endParaRPr>
          </a:p>
        </p:txBody>
      </p:sp>
      <p:pic>
        <p:nvPicPr>
          <p:cNvPr id="261" name="Rolled paper icon" descr="Thin paper rolled icon, suggesting data."/>
          <p:cNvPicPr preferRelativeResize="0"/>
          <p:nvPr/>
        </p:nvPicPr>
        <p:blipFill>
          <a:blip r:embed="rId5">
            <a:alphaModFix/>
          </a:blip>
          <a:stretch>
            <a:fillRect/>
          </a:stretch>
        </p:blipFill>
        <p:spPr>
          <a:xfrm>
            <a:off x="4617092" y="1846879"/>
            <a:ext cx="548700" cy="548700"/>
          </a:xfrm>
          <a:prstGeom prst="rect">
            <a:avLst/>
          </a:prstGeom>
          <a:noFill/>
          <a:ln>
            <a:noFill/>
          </a:ln>
        </p:spPr>
      </p:pic>
      <p:sp>
        <p:nvSpPr>
          <p:cNvPr id="265" name="Deep dive into data" descr="Title slide indicates that the following slides will report on USAGov metrics." title="USAGov Web Metrics"/>
          <p:cNvSpPr txBox="1"/>
          <p:nvPr/>
        </p:nvSpPr>
        <p:spPr>
          <a:xfrm>
            <a:off x="5353950" y="1750875"/>
            <a:ext cx="2423400" cy="94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Deep dive into data to learn about audience and intents</a:t>
            </a:r>
            <a:endParaRPr sz="1800" dirty="0">
              <a:solidFill>
                <a:srgbClr val="11385B"/>
              </a:solidFill>
              <a:latin typeface="Source Sans Pro Light"/>
              <a:ea typeface="Source Sans Pro Light"/>
              <a:cs typeface="Source Sans Pro Light"/>
              <a:sym typeface="Source Sans Pro Light"/>
            </a:endParaRPr>
          </a:p>
        </p:txBody>
      </p:sp>
      <p:pic>
        <p:nvPicPr>
          <p:cNvPr id="263" name="Checked icon" descr="Check mark icon.">
            <a:extLst>
              <a:ext uri="{C183D7F6-B498-43B3-948B-1728B52AA6E4}">
                <adec:decorative xmlns:adec="http://schemas.microsoft.com/office/drawing/2017/decorative" val="0"/>
              </a:ext>
            </a:extLst>
          </p:cNvPr>
          <p:cNvPicPr preferRelativeResize="0"/>
          <p:nvPr/>
        </p:nvPicPr>
        <p:blipFill>
          <a:blip r:embed="rId6">
            <a:alphaModFix/>
          </a:blip>
          <a:stretch>
            <a:fillRect/>
          </a:stretch>
        </p:blipFill>
        <p:spPr>
          <a:xfrm>
            <a:off x="4663951" y="3385025"/>
            <a:ext cx="510875" cy="492522"/>
          </a:xfrm>
          <a:prstGeom prst="rect">
            <a:avLst/>
          </a:prstGeom>
          <a:noFill/>
          <a:ln>
            <a:noFill/>
          </a:ln>
        </p:spPr>
      </p:pic>
      <p:sp>
        <p:nvSpPr>
          <p:cNvPr id="266" name="Review and approve" descr="Title slide indicates that the following slides will report on USAGov metrics." title="USAGov Web Metrics"/>
          <p:cNvSpPr txBox="1"/>
          <p:nvPr/>
        </p:nvSpPr>
        <p:spPr>
          <a:xfrm>
            <a:off x="5353950" y="3345525"/>
            <a:ext cx="2511300" cy="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11385B"/>
                </a:solidFill>
                <a:latin typeface="Source Sans Pro Light"/>
                <a:ea typeface="Source Sans Pro Light"/>
                <a:cs typeface="Source Sans Pro Light"/>
                <a:sym typeface="Source Sans Pro Light"/>
              </a:rPr>
              <a:t>Review and approve </a:t>
            </a:r>
          </a:p>
          <a:p>
            <a:pPr marL="0" lvl="0" indent="0" algn="l" rtl="0">
              <a:lnSpc>
                <a:spcPct val="115000"/>
              </a:lnSpc>
              <a:spcBef>
                <a:spcPts val="0"/>
              </a:spcBef>
              <a:spcAft>
                <a:spcPts val="0"/>
              </a:spcAft>
              <a:buNone/>
            </a:pPr>
            <a:r>
              <a:rPr lang="en-US" sz="1800" dirty="0">
                <a:solidFill>
                  <a:srgbClr val="11385B"/>
                </a:solidFill>
                <a:latin typeface="Source Sans Pro Light"/>
                <a:ea typeface="Source Sans Pro Light"/>
                <a:cs typeface="Source Sans Pro Light"/>
                <a:sym typeface="Source Sans Pro Light"/>
              </a:rPr>
              <a:t>before content is written</a:t>
            </a:r>
            <a:endParaRPr lang="en" sz="1800" dirty="0">
              <a:solidFill>
                <a:srgbClr val="11385B"/>
              </a:solidFill>
              <a:latin typeface="Source Sans Pro Light"/>
              <a:ea typeface="Source Sans Pro Light"/>
              <a:cs typeface="Source Sans Pro Light"/>
              <a:sym typeface="Source Sans Pro Light"/>
            </a:endParaRPr>
          </a:p>
        </p:txBody>
      </p:sp>
      <p:sp>
        <p:nvSpPr>
          <p:cNvPr id="257"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6317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 name="Title 1">
            <a:extLst>
              <a:ext uri="{FF2B5EF4-FFF2-40B4-BE49-F238E27FC236}">
                <a16:creationId xmlns:a16="http://schemas.microsoft.com/office/drawing/2014/main" id="{2F899B41-76B9-425D-702C-F9FFFBAEA6EE}"/>
              </a:ext>
            </a:extLst>
          </p:cNvPr>
          <p:cNvSpPr>
            <a:spLocks noGrp="1"/>
          </p:cNvSpPr>
          <p:nvPr>
            <p:ph type="title" idx="4294967295"/>
          </p:nvPr>
        </p:nvSpPr>
        <p:spPr/>
        <p:txBody>
          <a:bodyPr/>
          <a:lstStyle/>
          <a:p>
            <a:r>
              <a:rPr lang="en-US" b="0" i="0" dirty="0">
                <a:solidFill>
                  <a:srgbClr val="11385B"/>
                </a:solidFill>
                <a:latin typeface="Source Sans Pro" panose="020B0503030403020204" pitchFamily="34" charset="0"/>
                <a:ea typeface="Source Sans Pro" panose="020B0503030403020204" pitchFamily="34" charset="0"/>
              </a:rPr>
              <a:t>Human-centered</a:t>
            </a:r>
            <a:r>
              <a:rPr lang="en-US" dirty="0">
                <a:solidFill>
                  <a:srgbClr val="11385B"/>
                </a:solidFill>
              </a:rPr>
              <a:t> design</a:t>
            </a:r>
          </a:p>
        </p:txBody>
      </p:sp>
      <p:sp>
        <p:nvSpPr>
          <p:cNvPr id="272" name="Human-Centered Design"/>
          <p:cNvSpPr txBox="1"/>
          <p:nvPr/>
        </p:nvSpPr>
        <p:spPr>
          <a:xfrm>
            <a:off x="735450" y="1534752"/>
            <a:ext cx="7673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lt1"/>
                </a:solidFill>
                <a:latin typeface="Source Sans Pro"/>
                <a:ea typeface="Source Sans Pro"/>
                <a:cs typeface="Source Sans Pro"/>
                <a:sym typeface="Source Sans Pro"/>
              </a:rPr>
              <a:t>Human-Centered Design </a:t>
            </a:r>
            <a:r>
              <a:rPr lang="en" sz="2800" dirty="0">
                <a:solidFill>
                  <a:srgbClr val="CCECF2"/>
                </a:solidFill>
                <a:latin typeface="Source Sans Pro"/>
                <a:ea typeface="Source Sans Pro"/>
                <a:cs typeface="Source Sans Pro"/>
                <a:sym typeface="Source Sans Pro"/>
              </a:rPr>
              <a:t>i</a:t>
            </a:r>
            <a:r>
              <a:rPr lang="en" sz="2800" dirty="0">
                <a:solidFill>
                  <a:srgbClr val="CCECF2"/>
                </a:solidFill>
                <a:latin typeface="Source Sans Pro Light"/>
                <a:ea typeface="Source Sans Pro Light"/>
                <a:cs typeface="Source Sans Pro Light"/>
                <a:sym typeface="Source Sans Pro Light"/>
              </a:rPr>
              <a:t>s a creative problem-solving process that begins with understanding human needs and ends with innovative solutions to address those needs.</a:t>
            </a:r>
            <a:r>
              <a:rPr lang="en" sz="2800" dirty="0">
                <a:solidFill>
                  <a:schemeClr val="lt1"/>
                </a:solidFill>
                <a:latin typeface="Source Sans Pro Light"/>
                <a:ea typeface="Source Sans Pro Light"/>
                <a:cs typeface="Source Sans Pro Light"/>
                <a:sym typeface="Source Sans Pro Light"/>
              </a:rPr>
              <a:t> </a:t>
            </a:r>
            <a:endParaRPr sz="2800" dirty="0">
              <a:solidFill>
                <a:schemeClr val="lt1"/>
              </a:solidFill>
              <a:latin typeface="Source Sans Pro Light"/>
              <a:ea typeface="Source Sans Pro Light"/>
              <a:cs typeface="Source Sans Pro Light"/>
              <a:sym typeface="Source Sans Pro Light"/>
            </a:endParaRPr>
          </a:p>
        </p:txBody>
      </p:sp>
      <p:sp>
        <p:nvSpPr>
          <p:cNvPr id="273" name="Page number"/>
          <p:cNvSpPr txBox="1">
            <a:spLocks noGrp="1"/>
          </p:cNvSpPr>
          <p:nvPr>
            <p:ph type="sldNum" idx="4294967295"/>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Title"/>
          <p:cNvSpPr txBox="1">
            <a:spLocks noGrp="1"/>
          </p:cNvSpPr>
          <p:nvPr>
            <p:ph type="ctrTitle" idx="4294967295"/>
          </p:nvPr>
        </p:nvSpPr>
        <p:spPr>
          <a:xfrm>
            <a:off x="671512" y="446087"/>
            <a:ext cx="7386638" cy="844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rPr>
              <a:t>Imagining a solution</a:t>
            </a:r>
            <a:endParaRPr sz="3000" b="1" dirty="0">
              <a:solidFill>
                <a:schemeClr val="bg1"/>
              </a:solidFill>
              <a:latin typeface="Source Sans Pro SemiBold" panose="020F0502020204030204" pitchFamily="34" charset="0"/>
              <a:ea typeface="Source Sans Pro"/>
              <a:cs typeface="Source Sans Pro SemiBold" panose="020F0502020204030204" pitchFamily="34" charset="0"/>
              <a:sym typeface="Source Sans Pro"/>
            </a:endParaRPr>
          </a:p>
        </p:txBody>
      </p:sp>
      <p:pic>
        <p:nvPicPr>
          <p:cNvPr id="280" name="Screenshot" descr="Design thinking image. &#10;&#10;The scams content design team used boxes and arrows to illustrate the proposed content and information architecture for the scams wizard. They also designed some prototype screens to illustrate their ideas on the user interface."/>
          <p:cNvPicPr preferRelativeResize="0"/>
          <p:nvPr/>
        </p:nvPicPr>
        <p:blipFill>
          <a:blip r:embed="rId3">
            <a:alphaModFix/>
          </a:blip>
          <a:stretch>
            <a:fillRect/>
          </a:stretch>
        </p:blipFill>
        <p:spPr>
          <a:xfrm>
            <a:off x="1393775" y="1123134"/>
            <a:ext cx="6356449" cy="3422700"/>
          </a:xfrm>
          <a:prstGeom prst="rect">
            <a:avLst/>
          </a:prstGeom>
          <a:noFill/>
          <a:ln w="9525" cap="flat" cmpd="sng">
            <a:solidFill>
              <a:srgbClr val="E5E5E5"/>
            </a:solidFill>
            <a:prstDash val="solid"/>
            <a:round/>
            <a:headEnd type="none" w="sm" len="sm"/>
            <a:tailEnd type="none" w="sm" len="sm"/>
          </a:ln>
          <a:effectLst>
            <a:outerShdw blurRad="142875" dist="76200" dir="3300000" algn="bl" rotWithShape="0">
              <a:schemeClr val="dk1">
                <a:alpha val="10000"/>
              </a:schemeClr>
            </a:outerShdw>
          </a:effectLst>
        </p:spPr>
      </p:pic>
      <p:sp>
        <p:nvSpPr>
          <p:cNvPr id="278" name="Page numbe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TotalTime>
  <Words>1217</Words>
  <Application>Microsoft Macintosh PowerPoint</Application>
  <PresentationFormat>On-screen Show (16:9)</PresentationFormat>
  <Paragraphs>160</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Source Sans Pro</vt:lpstr>
      <vt:lpstr>Source Sans Pro SemiBold</vt:lpstr>
      <vt:lpstr>Arial</vt:lpstr>
      <vt:lpstr>Source Sans Pro Light</vt:lpstr>
      <vt:lpstr>Helvetica Neue</vt:lpstr>
      <vt:lpstr>Tahoma</vt:lpstr>
      <vt:lpstr>Simple Light</vt:lpstr>
      <vt:lpstr>Simplifying User Experiences at USA Gov</vt:lpstr>
      <vt:lpstr>Introductions: Joanne and Dita</vt:lpstr>
      <vt:lpstr>Defining the problem</vt:lpstr>
      <vt:lpstr>Defining the problem: description</vt:lpstr>
      <vt:lpstr>Simplicity </vt:lpstr>
      <vt:lpstr>Content design</vt:lpstr>
      <vt:lpstr>USA Gov content design process</vt:lpstr>
      <vt:lpstr>Human-centered design</vt:lpstr>
      <vt:lpstr>Imagining a solution</vt:lpstr>
      <vt:lpstr>Building the tool</vt:lpstr>
      <vt:lpstr>Our usability testing</vt:lpstr>
      <vt:lpstr>About this usability test</vt:lpstr>
      <vt:lpstr>Testing our mobile prototype with a user</vt:lpstr>
      <vt:lpstr>What we learned from this usability test   1</vt:lpstr>
      <vt:lpstr>What we learned from this usability test  2</vt:lpstr>
      <vt:lpstr>What we learned from this usability test  3</vt:lpstr>
      <vt:lpstr>Voice user interface</vt:lpstr>
      <vt:lpstr>Adapting for voice interface</vt:lpstr>
      <vt:lpstr>Conversation design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alexanderhschulte</cp:lastModifiedBy>
  <cp:revision>16</cp:revision>
  <dcterms:modified xsi:type="dcterms:W3CDTF">2023-06-07T19:48:43Z</dcterms:modified>
</cp:coreProperties>
</file>